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56" r:id="rId2"/>
    <p:sldId id="386" r:id="rId3"/>
    <p:sldId id="387" r:id="rId4"/>
    <p:sldId id="388" r:id="rId5"/>
    <p:sldId id="389" r:id="rId6"/>
    <p:sldId id="390" r:id="rId7"/>
    <p:sldId id="391" r:id="rId8"/>
    <p:sldId id="392" r:id="rId9"/>
    <p:sldId id="393" r:id="rId10"/>
    <p:sldId id="394" r:id="rId11"/>
    <p:sldId id="261" r:id="rId12"/>
    <p:sldId id="395" r:id="rId13"/>
    <p:sldId id="263" r:id="rId14"/>
    <p:sldId id="364" r:id="rId15"/>
    <p:sldId id="366" r:id="rId16"/>
    <p:sldId id="367" r:id="rId17"/>
    <p:sldId id="365" r:id="rId18"/>
    <p:sldId id="369" r:id="rId19"/>
    <p:sldId id="368" r:id="rId20"/>
    <p:sldId id="257" r:id="rId21"/>
    <p:sldId id="361" r:id="rId22"/>
    <p:sldId id="258" r:id="rId23"/>
    <p:sldId id="260" r:id="rId24"/>
    <p:sldId id="259" r:id="rId25"/>
    <p:sldId id="362" r:id="rId26"/>
    <p:sldId id="262" r:id="rId27"/>
    <p:sldId id="265" r:id="rId28"/>
    <p:sldId id="266" r:id="rId29"/>
    <p:sldId id="267" r:id="rId30"/>
    <p:sldId id="268" r:id="rId31"/>
    <p:sldId id="269" r:id="rId32"/>
    <p:sldId id="270" r:id="rId33"/>
    <p:sldId id="370" r:id="rId34"/>
    <p:sldId id="349" r:id="rId35"/>
    <p:sldId id="350" r:id="rId36"/>
    <p:sldId id="351" r:id="rId37"/>
    <p:sldId id="272" r:id="rId38"/>
    <p:sldId id="352" r:id="rId39"/>
    <p:sldId id="353" r:id="rId40"/>
    <p:sldId id="354" r:id="rId41"/>
    <p:sldId id="273" r:id="rId42"/>
    <p:sldId id="356" r:id="rId43"/>
    <p:sldId id="357" r:id="rId44"/>
    <p:sldId id="358" r:id="rId45"/>
    <p:sldId id="274" r:id="rId46"/>
    <p:sldId id="355" r:id="rId47"/>
    <p:sldId id="360" r:id="rId48"/>
    <p:sldId id="359" r:id="rId49"/>
    <p:sldId id="275" r:id="rId50"/>
    <p:sldId id="276" r:id="rId51"/>
    <p:sldId id="277" r:id="rId52"/>
    <p:sldId id="278" r:id="rId53"/>
    <p:sldId id="371" r:id="rId54"/>
    <p:sldId id="280" r:id="rId55"/>
    <p:sldId id="372" r:id="rId56"/>
    <p:sldId id="373" r:id="rId57"/>
    <p:sldId id="281" r:id="rId58"/>
    <p:sldId id="374" r:id="rId59"/>
    <p:sldId id="375" r:id="rId60"/>
    <p:sldId id="376" r:id="rId61"/>
    <p:sldId id="377" r:id="rId62"/>
    <p:sldId id="378" r:id="rId63"/>
    <p:sldId id="379" r:id="rId64"/>
    <p:sldId id="380" r:id="rId65"/>
    <p:sldId id="381" r:id="rId66"/>
    <p:sldId id="382" r:id="rId67"/>
    <p:sldId id="383" r:id="rId68"/>
    <p:sldId id="384" r:id="rId69"/>
    <p:sldId id="385" r:id="rId70"/>
    <p:sldId id="283" r:id="rId71"/>
    <p:sldId id="284" r:id="rId72"/>
    <p:sldId id="285" r:id="rId73"/>
    <p:sldId id="286" r:id="rId74"/>
    <p:sldId id="287" r:id="rId75"/>
    <p:sldId id="288" r:id="rId76"/>
    <p:sldId id="289" r:id="rId77"/>
    <p:sldId id="290" r:id="rId78"/>
    <p:sldId id="291" r:id="rId79"/>
    <p:sldId id="292" r:id="rId80"/>
    <p:sldId id="293" r:id="rId81"/>
    <p:sldId id="294" r:id="rId82"/>
    <p:sldId id="295" r:id="rId83"/>
    <p:sldId id="296" r:id="rId84"/>
    <p:sldId id="297" r:id="rId85"/>
    <p:sldId id="298" r:id="rId86"/>
    <p:sldId id="299" r:id="rId87"/>
    <p:sldId id="264" r:id="rId88"/>
    <p:sldId id="300" r:id="rId89"/>
    <p:sldId id="301" r:id="rId90"/>
    <p:sldId id="302" r:id="rId91"/>
    <p:sldId id="303" r:id="rId92"/>
    <p:sldId id="304" r:id="rId93"/>
    <p:sldId id="305" r:id="rId94"/>
    <p:sldId id="306" r:id="rId95"/>
    <p:sldId id="307" r:id="rId96"/>
    <p:sldId id="308" r:id="rId97"/>
    <p:sldId id="309" r:id="rId98"/>
    <p:sldId id="310" r:id="rId99"/>
    <p:sldId id="311" r:id="rId100"/>
    <p:sldId id="312" r:id="rId101"/>
    <p:sldId id="313" r:id="rId102"/>
    <p:sldId id="314" r:id="rId103"/>
    <p:sldId id="315" r:id="rId104"/>
    <p:sldId id="316" r:id="rId105"/>
    <p:sldId id="317" r:id="rId106"/>
    <p:sldId id="318" r:id="rId107"/>
    <p:sldId id="319" r:id="rId108"/>
    <p:sldId id="320" r:id="rId109"/>
    <p:sldId id="321" r:id="rId110"/>
    <p:sldId id="334" r:id="rId111"/>
    <p:sldId id="335" r:id="rId112"/>
    <p:sldId id="336" r:id="rId113"/>
    <p:sldId id="337" r:id="rId114"/>
    <p:sldId id="338" r:id="rId115"/>
    <p:sldId id="339" r:id="rId116"/>
    <p:sldId id="340" r:id="rId117"/>
    <p:sldId id="341" r:id="rId118"/>
    <p:sldId id="342" r:id="rId119"/>
    <p:sldId id="343" r:id="rId120"/>
    <p:sldId id="344" r:id="rId121"/>
    <p:sldId id="345" r:id="rId122"/>
    <p:sldId id="346"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97" d="100"/>
          <a:sy n="97" d="100"/>
        </p:scale>
        <p:origin x="96"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213A98-729D-4CA6-94DD-509A43E1D26A}" type="datetimeFigureOut">
              <a:rPr lang="en-US" smtClean="0"/>
              <a:pPr/>
              <a:t>9/13/2022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7AA5ED-53ED-4F13-98CC-31BE13F9B84C}" type="slidenum">
              <a:rPr lang="en-US" smtClean="0"/>
              <a:pPr/>
              <a:t>‹#›</a:t>
            </a:fld>
            <a:endParaRPr lang="en-US"/>
          </a:p>
        </p:txBody>
      </p:sp>
    </p:spTree>
    <p:extLst>
      <p:ext uri="{BB962C8B-B14F-4D97-AF65-F5344CB8AC3E}">
        <p14:creationId xmlns:p14="http://schemas.microsoft.com/office/powerpoint/2010/main" val="3114668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59395"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267852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10243"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372245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12291"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501937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14339"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103453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11798300" y="-11796713"/>
            <a:ext cx="11796712" cy="12490451"/>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16387"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95825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1798300" y="-11796713"/>
            <a:ext cx="11796712" cy="12490451"/>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18435"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080437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20483"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136576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22531"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085754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24579"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260254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26627"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782227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28675"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10643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61443"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640641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30723"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12657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32771"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240413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34819"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265006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36867"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53064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11798300" y="-11796713"/>
            <a:ext cx="11795125" cy="12488863"/>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38915"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52922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40963"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1521814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43011"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683735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45059"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1297457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
          <p:cNvSpPr>
            <a:spLocks noGrp="1" noRot="1" noChangeAspect="1" noChangeArrowheads="1" noTextEdit="1"/>
          </p:cNvSpPr>
          <p:nvPr>
            <p:ph type="sldImg"/>
          </p:nvPr>
        </p:nvSpPr>
        <p:spPr>
          <a:xfrm>
            <a:off x="-14225588" y="-11796713"/>
            <a:ext cx="16646526" cy="12485688"/>
          </a:xfrm>
          <a:solidFill>
            <a:srgbClr val="FFFFFF"/>
          </a:solidFill>
          <a:ln>
            <a:solidFill>
              <a:srgbClr val="000000"/>
            </a:solidFill>
            <a:miter lim="800000"/>
          </a:ln>
        </p:spPr>
      </p:sp>
      <p:sp>
        <p:nvSpPr>
          <p:cNvPr id="47107" name="Rectangle 2"/>
          <p:cNvSpPr>
            <a:spLocks noGrp="1" noChangeArrowheads="1"/>
          </p:cNvSpPr>
          <p:nvPr>
            <p:ph type="body" idx="1"/>
          </p:nvPr>
        </p:nvSpPr>
        <p:spPr>
          <a:xfrm>
            <a:off x="685800" y="4343400"/>
            <a:ext cx="5478463" cy="40179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236419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73731"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1463429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63491"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496728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75779"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4171142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77827"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574216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79875"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858603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81923"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227356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83971"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101621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86019"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722083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88067"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1826642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90115"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4043601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92163"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522101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94211"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314655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1798300" y="-11796713"/>
            <a:ext cx="11793537" cy="12487276"/>
          </a:xfrm>
          <a:prstGeom prst="rect">
            <a:avLst/>
          </a:prstGeom>
          <a:solidFill>
            <a:srgbClr val="FFFFFF"/>
          </a:solidFill>
          <a:ln w="9525">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71683"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763405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96259"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457178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98307"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179947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2E2AC-ABAD-4C4D-B3DF-1937C5196881}" type="slidenum">
              <a:rPr lang="en-US" smtClean="0"/>
              <a:pPr/>
              <a:t>71</a:t>
            </a:fld>
            <a:endParaRPr lang="en-US"/>
          </a:p>
        </p:txBody>
      </p:sp>
    </p:spTree>
    <p:extLst>
      <p:ext uri="{BB962C8B-B14F-4D97-AF65-F5344CB8AC3E}">
        <p14:creationId xmlns:p14="http://schemas.microsoft.com/office/powerpoint/2010/main" val="1227202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noProof="1">
                <a:solidFill>
                  <a:srgbClr val="000000"/>
                </a:solidFill>
                <a:latin typeface="Arial" pitchFamily="34" charset="0"/>
                <a:ea typeface="ＭＳ Ｐゴシック" pitchFamily="34" charset="-128"/>
              </a:rPr>
              <a:t>Figure 1.9:</a:t>
            </a:r>
            <a:r>
              <a:rPr lang="en-US" altLang="en-US" noProof="1">
                <a:solidFill>
                  <a:srgbClr val="000000"/>
                </a:solidFill>
                <a:latin typeface="Arial" pitchFamily="34" charset="0"/>
                <a:ea typeface="ＭＳ Ｐゴシック" pitchFamily="34" charset="-128"/>
              </a:rPr>
              <a:t> These are examples of the degradation of normally renewable natural resources and services in parts of the world, mostly as a result of rising populations and resource use per person.</a:t>
            </a:r>
          </a:p>
          <a:p>
            <a:endParaRPr lang="en-US" altLang="en-US">
              <a:latin typeface="Arial" pitchFamily="34" charset="0"/>
              <a:ea typeface="ＭＳ Ｐゴシック"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BA5B58A-C509-4B6D-A9EF-368E04552022}" type="slidenum">
              <a:rPr lang="en-US" altLang="en-US">
                <a:ea typeface="ＭＳ Ｐゴシック" pitchFamily="34" charset="-128"/>
              </a:rPr>
              <a:pPr/>
              <a:t>87</a:t>
            </a:fld>
            <a:endParaRPr lang="en-US" altLang="en-US">
              <a:ea typeface="ＭＳ Ｐゴシック" pitchFamily="34" charset="-128"/>
            </a:endParaRPr>
          </a:p>
        </p:txBody>
      </p:sp>
    </p:spTree>
    <p:extLst>
      <p:ext uri="{BB962C8B-B14F-4D97-AF65-F5344CB8AC3E}">
        <p14:creationId xmlns:p14="http://schemas.microsoft.com/office/powerpoint/2010/main" val="3742901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4099"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164698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6147"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730120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000000"/>
              </a:buClr>
              <a:buSzPct val="100000"/>
              <a:buFont typeface="Arial" pitchFamily="34" charset="0"/>
              <a:buNone/>
            </a:pPr>
            <a:endParaRPr lang="en-US" altLang="en-US"/>
          </a:p>
        </p:txBody>
      </p:sp>
      <p:sp>
        <p:nvSpPr>
          <p:cNvPr id="8195" name="Rectangle 2"/>
          <p:cNvSpPr>
            <a:spLocks noGrp="1" noChangeArrowheads="1"/>
          </p:cNvSpPr>
          <p:nvPr>
            <p:ph type="body"/>
          </p:nvPr>
        </p:nvSpPr>
        <p:spPr>
          <a:xfrm>
            <a:off x="685800" y="4343400"/>
            <a:ext cx="5478463" cy="4106863"/>
          </a:xfrm>
          <a:noFill/>
          <a:ln/>
        </p:spPr>
        <p:txBody>
          <a:bodyPr wrap="none" anchor="ctr"/>
          <a:lstStyle/>
          <a:p>
            <a:endParaRPr lang="en-US" altLang="en-US">
              <a:latin typeface="Times New Roman" pitchFamily="18" charset="0"/>
            </a:endParaRPr>
          </a:p>
        </p:txBody>
      </p:sp>
    </p:spTree>
    <p:extLst>
      <p:ext uri="{BB962C8B-B14F-4D97-AF65-F5344CB8AC3E}">
        <p14:creationId xmlns:p14="http://schemas.microsoft.com/office/powerpoint/2010/main" val="2674226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40012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6825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3435286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14020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196554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pPr/>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237514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pPr/>
              <a:t>9/13/2022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41294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pPr/>
              <a:t>9/13/2022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355808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pPr/>
              <a:t>9/13/2022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24540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330053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val="58587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pPr/>
              <a:t>9/13/2022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pPr/>
              <a:t>‹#›</a:t>
            </a:fld>
            <a:endParaRPr lang="en-US"/>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images.google.co.in/imgres?imgurl=http://home.comcast.net/~markthoma/Graphics/ChinaPoll.gif&amp;imgrefurl=http://economistsview.typepad.com/economistsview/environment/&amp;h=311&amp;w=450&amp;sz=82&amp;hl=en&amp;start=6&amp;usg=__AvkIAUUXHz9SPD8HQEyrTRwtQJw=&amp;tbnid=bs6dn0V8qzocFM:&amp;tbnh=88&amp;tbnw=127&amp;prev=/images?q=polluted+environment&amp;gbv=2&amp;hl=e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images.google.co.in/imgres?imgurl=http://www.hotnstinky.com/wp-content/uploads/2007/02/pollution-city.png&amp;imgrefurl=http://www.hotnstinky.com/category/environment/&amp;h=237&amp;w=400&amp;sz=55&amp;hl=en&amp;start=12&amp;usg=__VNtCqPsC4MrN8VBQFYfTNo6dwDM=&amp;tbnid=vLN2MjLNw9w6kM:&amp;tbnh=73&amp;tbnw=124&amp;prev=/images?q=polluted+environment&amp;gbv=2&amp;hl=en"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teachertech.rice.edu/Participants/louviere/Images/profile.gif"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teachertech.rice.edu/Participants/louviere/Images/profile.gif"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7.xml"/><Relationship Id="rId5" Type="http://schemas.openxmlformats.org/officeDocument/2006/relationships/image" Target="../media/image70.jpg"/><Relationship Id="rId4" Type="http://schemas.openxmlformats.org/officeDocument/2006/relationships/image" Target="../media/image69.jp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jpg"/></Relationships>
</file>

<file path=ppt/slides/_rels/slide6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7.xml"/><Relationship Id="rId4" Type="http://schemas.openxmlformats.org/officeDocument/2006/relationships/image" Target="../media/image83.jpg"/></Relationships>
</file>

<file path=ppt/slides/_rels/slide6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7.xml"/><Relationship Id="rId5" Type="http://schemas.openxmlformats.org/officeDocument/2006/relationships/image" Target="../media/image87.jpg"/><Relationship Id="rId4" Type="http://schemas.openxmlformats.org/officeDocument/2006/relationships/image" Target="../media/image86.jpg"/></Relationships>
</file>

<file path=ppt/slides/_rels/slide6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7.xml"/><Relationship Id="rId4" Type="http://schemas.openxmlformats.org/officeDocument/2006/relationships/image" Target="../media/image90.jpg"/></Relationships>
</file>

<file path=ppt/slides/_rels/slide6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574ED82-1705-411A-BDB5-5A6E4CA59CC4}"/>
              </a:ext>
            </a:extLst>
          </p:cNvPr>
          <p:cNvSpPr>
            <a:spLocks noGrp="1"/>
          </p:cNvSpPr>
          <p:nvPr>
            <p:ph type="subTitle" idx="1"/>
          </p:nvPr>
        </p:nvSpPr>
        <p:spPr>
          <a:xfrm>
            <a:off x="2174240" y="751840"/>
            <a:ext cx="7823200" cy="965200"/>
          </a:xfrm>
        </p:spPr>
        <p:txBody>
          <a:bodyPr/>
          <a:lstStyle/>
          <a:p>
            <a:r>
              <a:rPr lang="en-IN" dirty="0"/>
              <a:t>Environmental </a:t>
            </a:r>
          </a:p>
        </p:txBody>
      </p:sp>
      <p:pic>
        <p:nvPicPr>
          <p:cNvPr id="5" name="Picture 4">
            <a:extLst>
              <a:ext uri="{FF2B5EF4-FFF2-40B4-BE49-F238E27FC236}">
                <a16:creationId xmlns:a16="http://schemas.microsoft.com/office/drawing/2014/main" id="{D10A4372-AF84-4767-89E8-416346386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748" y="1"/>
            <a:ext cx="9144000" cy="6835242"/>
          </a:xfrm>
          <a:prstGeom prst="rect">
            <a:avLst/>
          </a:prstGeom>
        </p:spPr>
      </p:pic>
      <p:pic>
        <p:nvPicPr>
          <p:cNvPr id="11" name="Picture 10">
            <a:extLst>
              <a:ext uri="{FF2B5EF4-FFF2-40B4-BE49-F238E27FC236}">
                <a16:creationId xmlns:a16="http://schemas.microsoft.com/office/drawing/2014/main" id="{C07BEACE-097E-49D9-9A27-C5B4B5928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163" y="839373"/>
            <a:ext cx="4118165" cy="2491490"/>
          </a:xfrm>
          <a:prstGeom prst="rect">
            <a:avLst/>
          </a:prstGeom>
        </p:spPr>
      </p:pic>
      <p:sp>
        <p:nvSpPr>
          <p:cNvPr id="12" name="TextBox 11">
            <a:extLst>
              <a:ext uri="{FF2B5EF4-FFF2-40B4-BE49-F238E27FC236}">
                <a16:creationId xmlns:a16="http://schemas.microsoft.com/office/drawing/2014/main" id="{D95488D7-5E5E-4E01-A326-B671F2007567}"/>
              </a:ext>
            </a:extLst>
          </p:cNvPr>
          <p:cNvSpPr txBox="1"/>
          <p:nvPr/>
        </p:nvSpPr>
        <p:spPr>
          <a:xfrm flipH="1">
            <a:off x="1506748" y="110846"/>
            <a:ext cx="9144000" cy="584775"/>
          </a:xfrm>
          <a:prstGeom prst="rect">
            <a:avLst/>
          </a:prstGeom>
          <a:noFill/>
        </p:spPr>
        <p:txBody>
          <a:bodyPr wrap="square" rtlCol="0">
            <a:spAutoFit/>
          </a:bodyPr>
          <a:lstStyle/>
          <a:p>
            <a:pPr algn="ctr"/>
            <a:r>
              <a:rPr lang="en-IN" sz="3200" dirty="0">
                <a:solidFill>
                  <a:srgbClr val="C00000"/>
                </a:solidFill>
              </a:rPr>
              <a:t>ENVIRONMENTAL STUDIES</a:t>
            </a:r>
          </a:p>
        </p:txBody>
      </p:sp>
    </p:spTree>
    <p:extLst>
      <p:ext uri="{BB962C8B-B14F-4D97-AF65-F5344CB8AC3E}">
        <p14:creationId xmlns:p14="http://schemas.microsoft.com/office/powerpoint/2010/main" val="123409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646C81-DDCF-446D-B5BA-4C99E6BB169F}"/>
              </a:ext>
            </a:extLst>
          </p:cNvPr>
          <p:cNvSpPr txBox="1"/>
          <p:nvPr/>
        </p:nvSpPr>
        <p:spPr>
          <a:xfrm flipH="1">
            <a:off x="1524000" y="203199"/>
            <a:ext cx="9144000" cy="3046988"/>
          </a:xfrm>
          <a:prstGeom prst="rect">
            <a:avLst/>
          </a:prstGeom>
          <a:noFill/>
        </p:spPr>
        <p:txBody>
          <a:bodyPr wrap="square" rtlCol="0">
            <a:spAutoFit/>
          </a:bodyPr>
          <a:lstStyle/>
          <a:p>
            <a:pPr algn="ctr"/>
            <a:r>
              <a:rPr lang="en-IN" sz="2400" dirty="0">
                <a:solidFill>
                  <a:schemeClr val="accent2"/>
                </a:solidFill>
              </a:rPr>
              <a:t>Elements of Environmental</a:t>
            </a:r>
          </a:p>
          <a:p>
            <a:r>
              <a:rPr lang="en-IN" sz="2400" dirty="0">
                <a:solidFill>
                  <a:schemeClr val="accent2"/>
                </a:solidFill>
              </a:rPr>
              <a:t>Physical elements</a:t>
            </a:r>
          </a:p>
          <a:p>
            <a:pPr marL="342900" indent="-342900">
              <a:buFont typeface="Wingdings" panose="05000000000000000000" pitchFamily="2" charset="2"/>
              <a:buChar char="§"/>
            </a:pPr>
            <a:r>
              <a:rPr lang="en-IN" sz="2400" dirty="0">
                <a:solidFill>
                  <a:schemeClr val="accent2"/>
                </a:solidFill>
              </a:rPr>
              <a:t>Space</a:t>
            </a:r>
          </a:p>
          <a:p>
            <a:pPr marL="342900" indent="-342900">
              <a:buFont typeface="Wingdings" panose="05000000000000000000" pitchFamily="2" charset="2"/>
              <a:buChar char="§"/>
            </a:pPr>
            <a:r>
              <a:rPr lang="en-IN" sz="2400" dirty="0">
                <a:solidFill>
                  <a:schemeClr val="accent2"/>
                </a:solidFill>
              </a:rPr>
              <a:t>Water bodies</a:t>
            </a:r>
          </a:p>
          <a:p>
            <a:pPr marL="342900" indent="-342900">
              <a:buFont typeface="Wingdings" panose="05000000000000000000" pitchFamily="2" charset="2"/>
              <a:buChar char="§"/>
            </a:pPr>
            <a:r>
              <a:rPr lang="en-IN" sz="2400" dirty="0">
                <a:solidFill>
                  <a:schemeClr val="accent2"/>
                </a:solidFill>
              </a:rPr>
              <a:t>Landforms</a:t>
            </a:r>
          </a:p>
          <a:p>
            <a:pPr marL="342900" indent="-342900">
              <a:buFont typeface="Wingdings" panose="05000000000000000000" pitchFamily="2" charset="2"/>
              <a:buChar char="§"/>
            </a:pPr>
            <a:r>
              <a:rPr lang="en-IN" sz="2400" dirty="0">
                <a:solidFill>
                  <a:schemeClr val="accent2"/>
                </a:solidFill>
              </a:rPr>
              <a:t>Rocks</a:t>
            </a:r>
          </a:p>
          <a:p>
            <a:pPr marL="342900" indent="-342900">
              <a:buFont typeface="Wingdings" panose="05000000000000000000" pitchFamily="2" charset="2"/>
              <a:buChar char="§"/>
            </a:pPr>
            <a:r>
              <a:rPr lang="en-IN" sz="2400" dirty="0">
                <a:solidFill>
                  <a:schemeClr val="accent2"/>
                </a:solidFill>
              </a:rPr>
              <a:t>Soils</a:t>
            </a:r>
          </a:p>
          <a:p>
            <a:pPr marL="342900" indent="-342900">
              <a:buFont typeface="Wingdings" panose="05000000000000000000" pitchFamily="2" charset="2"/>
              <a:buChar char="§"/>
            </a:pPr>
            <a:r>
              <a:rPr lang="en-IN" sz="2400" dirty="0" err="1">
                <a:solidFill>
                  <a:schemeClr val="accent2"/>
                </a:solidFill>
              </a:rPr>
              <a:t>Minerls</a:t>
            </a:r>
            <a:endParaRPr lang="en-IN" sz="2400" dirty="0">
              <a:solidFill>
                <a:schemeClr val="accent2"/>
              </a:solidFill>
            </a:endParaRPr>
          </a:p>
        </p:txBody>
      </p:sp>
      <p:pic>
        <p:nvPicPr>
          <p:cNvPr id="7" name="Picture 6">
            <a:extLst>
              <a:ext uri="{FF2B5EF4-FFF2-40B4-BE49-F238E27FC236}">
                <a16:creationId xmlns:a16="http://schemas.microsoft.com/office/drawing/2014/main" id="{903E4965-76B0-4F97-A8A1-D8D9F339F249}"/>
              </a:ext>
            </a:extLst>
          </p:cNvPr>
          <p:cNvPicPr>
            <a:picLocks noChangeAspect="1"/>
          </p:cNvPicPr>
          <p:nvPr/>
        </p:nvPicPr>
        <p:blipFill rotWithShape="1">
          <a:blip r:embed="rId2">
            <a:extLst>
              <a:ext uri="{28A0092B-C50C-407E-A947-70E740481C1C}">
                <a14:useLocalDpi xmlns:a14="http://schemas.microsoft.com/office/drawing/2010/main" val="0"/>
              </a:ext>
            </a:extLst>
          </a:blip>
          <a:srcRect t="13931" b="5206"/>
          <a:stretch/>
        </p:blipFill>
        <p:spPr>
          <a:xfrm>
            <a:off x="3969250" y="1011382"/>
            <a:ext cx="6270443" cy="5750218"/>
          </a:xfrm>
          <a:prstGeom prst="rect">
            <a:avLst/>
          </a:prstGeom>
        </p:spPr>
      </p:pic>
    </p:spTree>
    <p:extLst>
      <p:ext uri="{BB962C8B-B14F-4D97-AF65-F5344CB8AC3E}">
        <p14:creationId xmlns:p14="http://schemas.microsoft.com/office/powerpoint/2010/main" val="25168296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239185" y="319089"/>
            <a:ext cx="6479116" cy="1049337"/>
          </a:xfrm>
        </p:spPr>
        <p:txBody>
          <a:bodyPr lIns="0" tIns="0" rIns="0" bIns="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a:t>Second world war:</a:t>
            </a:r>
          </a:p>
        </p:txBody>
      </p:sp>
      <p:sp>
        <p:nvSpPr>
          <p:cNvPr id="27651" name="Rectangle 2"/>
          <p:cNvSpPr>
            <a:spLocks noGrp="1" noChangeArrowheads="1"/>
          </p:cNvSpPr>
          <p:nvPr>
            <p:ph type="body" idx="1"/>
          </p:nvPr>
        </p:nvSpPr>
        <p:spPr>
          <a:xfrm>
            <a:off x="609600" y="1439863"/>
            <a:ext cx="10966451" cy="4591050"/>
          </a:xfrm>
        </p:spPr>
        <p:txBody>
          <a:bodyPr lIns="0" tIns="0" rIns="0" bIns="0"/>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Hiroshima and Nagasaki were bombed with nuclear bombs.</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Happened in the year of 1945</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Lakhs of  People got killed</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The radiations still killing the people.</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Genetic disorders carried for future also.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p:cNvPicPr>
            <a:picLocks noChangeAspect="1" noChangeArrowheads="1"/>
          </p:cNvPicPr>
          <p:nvPr/>
        </p:nvPicPr>
        <p:blipFill>
          <a:blip r:embed="rId3"/>
          <a:srcRect/>
          <a:stretch>
            <a:fillRect/>
          </a:stretch>
        </p:blipFill>
        <p:spPr bwMode="auto">
          <a:xfrm>
            <a:off x="1200151" y="720725"/>
            <a:ext cx="9840383" cy="57594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noChangeArrowheads="1"/>
          </p:cNvPicPr>
          <p:nvPr/>
        </p:nvPicPr>
        <p:blipFill>
          <a:blip r:embed="rId3"/>
          <a:srcRect/>
          <a:stretch>
            <a:fillRect/>
          </a:stretch>
        </p:blipFill>
        <p:spPr bwMode="auto">
          <a:xfrm>
            <a:off x="0" y="288926"/>
            <a:ext cx="12192000" cy="6569075"/>
          </a:xfrm>
          <a:prstGeom prst="rect">
            <a:avLst/>
          </a:prstGeom>
          <a:noFill/>
          <a:ln w="9525">
            <a:noFill/>
            <a:round/>
            <a:headEnd/>
            <a:tailEnd/>
          </a:ln>
        </p:spPr>
      </p:pic>
      <p:sp>
        <p:nvSpPr>
          <p:cNvPr id="31747" name="TextBox 1"/>
          <p:cNvSpPr txBox="1">
            <a:spLocks noChangeArrowheads="1"/>
          </p:cNvSpPr>
          <p:nvPr/>
        </p:nvSpPr>
        <p:spPr bwMode="auto">
          <a:xfrm>
            <a:off x="0" y="5066212"/>
            <a:ext cx="4288033" cy="584775"/>
          </a:xfrm>
          <a:prstGeom prst="rect">
            <a:avLst/>
          </a:prstGeom>
          <a:noFill/>
          <a:ln w="9525">
            <a:noFill/>
            <a:miter lim="800000"/>
            <a:headEnd/>
            <a:tailEnd/>
          </a:ln>
        </p:spPr>
        <p:txBody>
          <a:bodyPr wrap="none">
            <a:spAutoFit/>
          </a:bodyPr>
          <a:lstStyle/>
          <a:p>
            <a:r>
              <a:rPr lang="en-US" altLang="en-US" sz="3200" dirty="0">
                <a:solidFill>
                  <a:srgbClr val="FFFF00"/>
                </a:solidFill>
              </a:rPr>
              <a:t>MUSHROOM</a:t>
            </a:r>
            <a:r>
              <a:rPr lang="en-US" altLang="en-US" dirty="0">
                <a:solidFill>
                  <a:srgbClr val="FFFF00"/>
                </a:solidFill>
              </a:rPr>
              <a:t> CLOUD FORMATION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a:xfrm>
            <a:off x="304801" y="228600"/>
            <a:ext cx="7550151" cy="1049338"/>
          </a:xfrm>
        </p:spPr>
        <p:txBody>
          <a:bodyPr lIns="0" tIns="0" rIns="0" bIns="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a:t>Minamata disaster:</a:t>
            </a:r>
          </a:p>
        </p:txBody>
      </p:sp>
      <p:sp>
        <p:nvSpPr>
          <p:cNvPr id="33795" name="Rectangle 2"/>
          <p:cNvSpPr>
            <a:spLocks noGrp="1" noChangeArrowheads="1"/>
          </p:cNvSpPr>
          <p:nvPr>
            <p:ph type="body" idx="1"/>
          </p:nvPr>
        </p:nvSpPr>
        <p:spPr>
          <a:xfrm>
            <a:off x="406400" y="1143000"/>
            <a:ext cx="11785600" cy="5715000"/>
          </a:xfrm>
        </p:spPr>
        <p:txBody>
          <a:bodyPr lIns="0" tIns="0" rIns="0" bIns="0"/>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Happened in Japan's river Minamata</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People suffered in a course of time 1932-1968.</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In 1978, 798 victims were reported at a time; Over 3,000 were on examination.</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Water contamination was due to methyl mercury poisoning.</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 Over 30,000 people were killed due biological amplification of poison.</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Finally in1993, Victims were given a</a:t>
            </a:r>
          </a:p>
          <a:p>
            <a:pPr eaLnBrk="1" hangingPunct="1">
              <a:buFont typeface="Arial"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	compensation by Govt.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p:cNvPicPr>
            <a:picLocks noChangeAspect="1" noChangeArrowheads="1"/>
          </p:cNvPicPr>
          <p:nvPr/>
        </p:nvPicPr>
        <p:blipFill>
          <a:blip r:embed="rId3"/>
          <a:srcRect/>
          <a:stretch>
            <a:fillRect/>
          </a:stretch>
        </p:blipFill>
        <p:spPr bwMode="auto">
          <a:xfrm>
            <a:off x="239184" y="360364"/>
            <a:ext cx="11760200" cy="6300787"/>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p:cNvPicPr>
            <a:picLocks noChangeAspect="1" noChangeArrowheads="1"/>
          </p:cNvPicPr>
          <p:nvPr/>
        </p:nvPicPr>
        <p:blipFill>
          <a:blip r:embed="rId3"/>
          <a:srcRect/>
          <a:stretch>
            <a:fillRect/>
          </a:stretch>
        </p:blipFill>
        <p:spPr bwMode="auto">
          <a:xfrm>
            <a:off x="1422400" y="609601"/>
            <a:ext cx="9753600" cy="5654675"/>
          </a:xfrm>
          <a:prstGeom prst="rect">
            <a:avLst/>
          </a:prstGeom>
          <a:noFill/>
          <a:ln w="9525">
            <a:noFill/>
            <a:round/>
            <a:headEnd/>
            <a:tailEnd/>
          </a:ln>
        </p:spPr>
      </p:pic>
      <p:sp>
        <p:nvSpPr>
          <p:cNvPr id="37891" name="TextBox 1"/>
          <p:cNvSpPr txBox="1">
            <a:spLocks noChangeArrowheads="1"/>
          </p:cNvSpPr>
          <p:nvPr/>
        </p:nvSpPr>
        <p:spPr bwMode="auto">
          <a:xfrm>
            <a:off x="0" y="6273225"/>
            <a:ext cx="5055102" cy="584775"/>
          </a:xfrm>
          <a:prstGeom prst="rect">
            <a:avLst/>
          </a:prstGeom>
          <a:noFill/>
          <a:ln w="9525">
            <a:noFill/>
            <a:miter lim="800000"/>
            <a:headEnd/>
            <a:tailEnd/>
          </a:ln>
        </p:spPr>
        <p:txBody>
          <a:bodyPr wrap="none">
            <a:spAutoFit/>
          </a:bodyPr>
          <a:lstStyle/>
          <a:p>
            <a:r>
              <a:rPr lang="en-US" altLang="en-US" sz="3200" dirty="0">
                <a:solidFill>
                  <a:srgbClr val="FF0000"/>
                </a:solidFill>
              </a:rPr>
              <a:t>NEMEROLOGICAL PROBLEMS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a:xfrm>
            <a:off x="129117" y="33339"/>
            <a:ext cx="11656483" cy="866775"/>
          </a:xfrm>
        </p:spPr>
        <p:txBody>
          <a:bodyPr lIns="0" tIns="0" rIns="0" bIns="0"/>
          <a:lstStyle/>
          <a:p>
            <a:pPr algn="l"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3200" b="1" u="sng"/>
              <a:t>Endosulphan tragedy:</a:t>
            </a:r>
          </a:p>
        </p:txBody>
      </p:sp>
      <p:sp>
        <p:nvSpPr>
          <p:cNvPr id="39939" name="Rectangle 2"/>
          <p:cNvSpPr>
            <a:spLocks noGrp="1" noChangeArrowheads="1"/>
          </p:cNvSpPr>
          <p:nvPr>
            <p:ph type="body" idx="1"/>
          </p:nvPr>
        </p:nvSpPr>
        <p:spPr>
          <a:xfrm>
            <a:off x="239184" y="911226"/>
            <a:ext cx="11760200" cy="5870575"/>
          </a:xfrm>
        </p:spPr>
        <p:txBody>
          <a:bodyPr lIns="0" tIns="0" rIns="0" bIns="0"/>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Happened in Kerala, at Kasargod</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The near by areas like Swarga, Muliyar and Bellur people are suffering</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Kerala Govt. sprayed endosulphan for 26 year in 4,700 acres of land.</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People are still suffering from unknown diseases.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Shree Padre, A Farmer &amp; Journalist is still struggling to get justice to victims.</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The most dangerous fact is the disease caused is genetically carried!!!</a:t>
            </a:r>
          </a:p>
        </p:txBody>
      </p:sp>
      <p:pic>
        <p:nvPicPr>
          <p:cNvPr id="34818" name="Picture 2" descr="Image result for endosulfan"/>
          <p:cNvPicPr>
            <a:picLocks noChangeAspect="1" noChangeArrowheads="1"/>
          </p:cNvPicPr>
          <p:nvPr/>
        </p:nvPicPr>
        <p:blipFill>
          <a:blip r:embed="rId3"/>
          <a:srcRect/>
          <a:stretch>
            <a:fillRect/>
          </a:stretch>
        </p:blipFill>
        <p:spPr bwMode="auto">
          <a:xfrm>
            <a:off x="3696788" y="4076917"/>
            <a:ext cx="3448595" cy="2284694"/>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srcRect/>
          <a:stretch>
            <a:fillRect/>
          </a:stretch>
        </p:blipFill>
        <p:spPr bwMode="auto">
          <a:xfrm>
            <a:off x="3048000" y="1828800"/>
            <a:ext cx="6432551" cy="375761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p:cNvPicPr>
            <a:picLocks noChangeAspect="1" noChangeArrowheads="1"/>
          </p:cNvPicPr>
          <p:nvPr/>
        </p:nvPicPr>
        <p:blipFill>
          <a:blip r:embed="rId3"/>
          <a:srcRect/>
          <a:stretch>
            <a:fillRect/>
          </a:stretch>
        </p:blipFill>
        <p:spPr bwMode="auto">
          <a:xfrm>
            <a:off x="239184" y="179389"/>
            <a:ext cx="5520267" cy="3419475"/>
          </a:xfrm>
          <a:prstGeom prst="rect">
            <a:avLst/>
          </a:prstGeom>
          <a:noFill/>
          <a:ln w="9525">
            <a:noFill/>
            <a:round/>
            <a:headEnd/>
            <a:tailEnd/>
          </a:ln>
        </p:spPr>
      </p:pic>
      <p:pic>
        <p:nvPicPr>
          <p:cNvPr id="44035" name="Picture 2"/>
          <p:cNvPicPr>
            <a:picLocks noChangeAspect="1" noChangeArrowheads="1"/>
          </p:cNvPicPr>
          <p:nvPr/>
        </p:nvPicPr>
        <p:blipFill>
          <a:blip r:embed="rId4"/>
          <a:srcRect/>
          <a:stretch>
            <a:fillRect/>
          </a:stretch>
        </p:blipFill>
        <p:spPr bwMode="auto">
          <a:xfrm>
            <a:off x="5712885" y="3060701"/>
            <a:ext cx="6479116" cy="37258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body"/>
          </p:nvPr>
        </p:nvSpPr>
        <p:spPr>
          <a:xfrm>
            <a:off x="609601" y="539750"/>
            <a:ext cx="10962217" cy="5487988"/>
          </a:xfrm>
        </p:spPr>
        <p:txBody>
          <a:bodyPr lIns="0" tIns="0" rIns="0" bIns="0" anchor="t"/>
          <a:lstStyle/>
          <a:p>
            <a:pPr marL="333375" indent="-333375" algn="l" eaLnBrk="1" hangingPunct="1">
              <a:spcBef>
                <a:spcPts val="8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altLang="en-US" sz="3200"/>
          </a:p>
          <a:p>
            <a:pPr marL="333375" indent="-333375" algn="l" eaLnBrk="1" hangingPunct="1">
              <a:spcBef>
                <a:spcPts val="8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altLang="en-US" sz="3200"/>
          </a:p>
          <a:p>
            <a:pPr marL="333375" indent="-333375" algn="l" eaLnBrk="1" hangingPunct="1">
              <a:spcBef>
                <a:spcPts val="8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altLang="en-US" sz="3200"/>
          </a:p>
          <a:p>
            <a:pPr marL="333375" indent="-333375" algn="l" eaLnBrk="1" hangingPunct="1">
              <a:spcBef>
                <a:spcPts val="8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6000"/>
              <a:t>	Effects still Continuing................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A79F7F-0167-4146-89F6-A3172323FB2B}"/>
              </a:ext>
            </a:extLst>
          </p:cNvPr>
          <p:cNvSpPr txBox="1"/>
          <p:nvPr/>
        </p:nvSpPr>
        <p:spPr>
          <a:xfrm flipH="1">
            <a:off x="1524000" y="213473"/>
            <a:ext cx="9144000" cy="2308324"/>
          </a:xfrm>
          <a:prstGeom prst="rect">
            <a:avLst/>
          </a:prstGeom>
          <a:noFill/>
        </p:spPr>
        <p:txBody>
          <a:bodyPr wrap="square" rtlCol="0">
            <a:spAutoFit/>
          </a:bodyPr>
          <a:lstStyle/>
          <a:p>
            <a:pPr algn="ctr"/>
            <a:r>
              <a:rPr lang="en-IN" sz="2400" dirty="0">
                <a:solidFill>
                  <a:schemeClr val="accent2"/>
                </a:solidFill>
              </a:rPr>
              <a:t>Elements of Environmental</a:t>
            </a:r>
          </a:p>
          <a:p>
            <a:r>
              <a:rPr lang="en-IN" sz="2400" dirty="0">
                <a:solidFill>
                  <a:schemeClr val="accent2"/>
                </a:solidFill>
              </a:rPr>
              <a:t>Biological elements</a:t>
            </a:r>
          </a:p>
          <a:p>
            <a:pPr marL="342900" indent="-342900">
              <a:buFont typeface="Wingdings" panose="05000000000000000000" pitchFamily="2" charset="2"/>
              <a:buChar char="§"/>
            </a:pPr>
            <a:r>
              <a:rPr lang="en-IN" sz="2400" dirty="0">
                <a:solidFill>
                  <a:schemeClr val="accent2"/>
                </a:solidFill>
              </a:rPr>
              <a:t>Plants</a:t>
            </a:r>
          </a:p>
          <a:p>
            <a:pPr marL="342900" indent="-342900">
              <a:buFont typeface="Wingdings" panose="05000000000000000000" pitchFamily="2" charset="2"/>
              <a:buChar char="§"/>
            </a:pPr>
            <a:r>
              <a:rPr lang="en-IN" sz="2400" dirty="0">
                <a:solidFill>
                  <a:schemeClr val="accent2"/>
                </a:solidFill>
              </a:rPr>
              <a:t>Animals</a:t>
            </a:r>
          </a:p>
          <a:p>
            <a:pPr marL="342900" indent="-342900">
              <a:buFont typeface="Wingdings" panose="05000000000000000000" pitchFamily="2" charset="2"/>
              <a:buChar char="§"/>
            </a:pPr>
            <a:r>
              <a:rPr lang="en-IN" sz="2400" dirty="0">
                <a:solidFill>
                  <a:schemeClr val="accent2"/>
                </a:solidFill>
              </a:rPr>
              <a:t>Microorganisms</a:t>
            </a:r>
          </a:p>
          <a:p>
            <a:pPr marL="342900" indent="-342900">
              <a:buFont typeface="Wingdings" panose="05000000000000000000" pitchFamily="2" charset="2"/>
              <a:buChar char="§"/>
            </a:pPr>
            <a:r>
              <a:rPr lang="en-IN" sz="2400" dirty="0">
                <a:solidFill>
                  <a:schemeClr val="accent2"/>
                </a:solidFill>
              </a:rPr>
              <a:t>Men</a:t>
            </a:r>
          </a:p>
        </p:txBody>
      </p:sp>
    </p:spTree>
    <p:extLst>
      <p:ext uri="{BB962C8B-B14F-4D97-AF65-F5344CB8AC3E}">
        <p14:creationId xmlns:p14="http://schemas.microsoft.com/office/powerpoint/2010/main" val="17673705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
          <p:cNvSpPr>
            <a:spLocks noGrp="1" noChangeArrowheads="1"/>
          </p:cNvSpPr>
          <p:nvPr>
            <p:ph type="title"/>
          </p:nvPr>
        </p:nvSpPr>
        <p:spPr>
          <a:xfrm>
            <a:off x="203200" y="0"/>
            <a:ext cx="11379200" cy="1219200"/>
          </a:xfrm>
        </p:spPr>
        <p:txBody>
          <a:bodyPr/>
          <a:lstStyle/>
          <a:p>
            <a:pPr algn="l"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3200" b="1" u="sng">
                <a:latin typeface="Times New Roman" pitchFamily="18" charset="0"/>
              </a:rPr>
              <a:t>Industry: A curse or a boon?</a:t>
            </a:r>
          </a:p>
        </p:txBody>
      </p:sp>
      <p:sp>
        <p:nvSpPr>
          <p:cNvPr id="72707" name="Rectangle 2"/>
          <p:cNvSpPr>
            <a:spLocks noGrp="1" noChangeArrowheads="1"/>
          </p:cNvSpPr>
          <p:nvPr>
            <p:ph type="body" idx="1"/>
          </p:nvPr>
        </p:nvSpPr>
        <p:spPr>
          <a:xfrm>
            <a:off x="609600" y="1066801"/>
            <a:ext cx="10972800" cy="5624513"/>
          </a:xfrm>
        </p:spPr>
        <p:txBody>
          <a:bodyPr/>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sz="2800" dirty="0">
                <a:latin typeface="Times New Roman" pitchFamily="18" charset="0"/>
              </a:rPr>
              <a:t>Industries produce environmental hazards everywhere. They consume 37 percent of world's energy and emit 50 percent of world's CO</a:t>
            </a:r>
            <a:r>
              <a:rPr lang="en-US" altLang="en-US" sz="2800" baseline="-25000" dirty="0">
                <a:latin typeface="Times New Roman" pitchFamily="18" charset="0"/>
              </a:rPr>
              <a:t>2,</a:t>
            </a:r>
            <a:r>
              <a:rPr lang="en-US" altLang="en-US" sz="2800" dirty="0">
                <a:latin typeface="Times New Roman" pitchFamily="18" charset="0"/>
              </a:rPr>
              <a:t> 90 per cent of </a:t>
            </a:r>
            <a:r>
              <a:rPr lang="en-US" altLang="en-US" sz="2800" dirty="0" err="1">
                <a:latin typeface="Times New Roman" pitchFamily="18" charset="0"/>
              </a:rPr>
              <a:t>SOx</a:t>
            </a:r>
            <a:r>
              <a:rPr lang="en-US" altLang="en-US" sz="2800" dirty="0">
                <a:latin typeface="Times New Roman" pitchFamily="18" charset="0"/>
              </a:rPr>
              <a:t> and almost all the chemicals now threatening ozone layer with depletion!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sz="2800" dirty="0">
                <a:latin typeface="Times New Roman" pitchFamily="18" charset="0"/>
              </a:rPr>
              <a:t>Every year, they produce 2100 million </a:t>
            </a:r>
            <a:r>
              <a:rPr lang="en-US" altLang="en-US" sz="2800" dirty="0" err="1">
                <a:latin typeface="Times New Roman" pitchFamily="18" charset="0"/>
              </a:rPr>
              <a:t>tonnes</a:t>
            </a:r>
            <a:r>
              <a:rPr lang="en-US" altLang="en-US" sz="2800" dirty="0">
                <a:latin typeface="Times New Roman" pitchFamily="18" charset="0"/>
              </a:rPr>
              <a:t> of solid waste and 350 million </a:t>
            </a:r>
            <a:r>
              <a:rPr lang="en-US" altLang="en-US" sz="2800" dirty="0" err="1">
                <a:latin typeface="Times New Roman" pitchFamily="18" charset="0"/>
              </a:rPr>
              <a:t>tonnes</a:t>
            </a:r>
            <a:r>
              <a:rPr lang="en-US" altLang="en-US" sz="2800" dirty="0">
                <a:latin typeface="Times New Roman" pitchFamily="18" charset="0"/>
              </a:rPr>
              <a:t> of hazardous waste. Nuclear reactor accidents are expected to increase over the years!!</a:t>
            </a:r>
            <a:r>
              <a:rPr lang="en-US" altLang="en-US" dirty="0"/>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a:hlinkClick r:id="rId3"/>
          </p:cNvPr>
          <p:cNvPicPr>
            <a:picLocks noChangeAspect="1" noChangeArrowheads="1"/>
          </p:cNvPicPr>
          <p:nvPr/>
        </p:nvPicPr>
        <p:blipFill>
          <a:blip r:embed="rId4"/>
          <a:srcRect/>
          <a:stretch>
            <a:fillRect/>
          </a:stretch>
        </p:blipFill>
        <p:spPr bwMode="auto">
          <a:xfrm>
            <a:off x="239184" y="179388"/>
            <a:ext cx="11760200" cy="6659562"/>
          </a:xfrm>
          <a:prstGeom prst="rect">
            <a:avLst/>
          </a:prstGeom>
          <a:noFill/>
          <a:ln w="9525">
            <a:noFill/>
            <a:round/>
            <a:headEnd/>
            <a:tailEnd/>
          </a:ln>
        </p:spPr>
      </p:pic>
      <p:sp>
        <p:nvSpPr>
          <p:cNvPr id="74755" name="Text Box 2"/>
          <p:cNvSpPr txBox="1">
            <a:spLocks noChangeArrowheads="1"/>
          </p:cNvSpPr>
          <p:nvPr/>
        </p:nvSpPr>
        <p:spPr bwMode="auto">
          <a:xfrm>
            <a:off x="609600" y="104775"/>
            <a:ext cx="3556000" cy="825500"/>
          </a:xfrm>
          <a:prstGeom prst="rect">
            <a:avLst/>
          </a:prstGeom>
          <a:noFill/>
          <a:ln w="9525">
            <a:noFill/>
            <a:round/>
            <a:headEnd/>
            <a:tailEnd/>
          </a:ln>
        </p:spPr>
        <p:txBody>
          <a:bodyPr lIns="90000" tIns="46800" rIns="90000" bIns="46800" anchor="ctr"/>
          <a:lstStyle/>
          <a:p>
            <a:pPr algn="ctr" eaLnBrk="1" hangingPunct="1">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2400" b="1">
                <a:solidFill>
                  <a:srgbClr val="000000"/>
                </a:solidFill>
              </a:rPr>
              <a:t>Industrial pollution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p:cNvPicPr>
            <a:picLocks noChangeAspect="1" noChangeArrowheads="1"/>
          </p:cNvPicPr>
          <p:nvPr/>
        </p:nvPicPr>
        <p:blipFill>
          <a:blip r:embed="rId3"/>
          <a:srcRect/>
          <a:stretch>
            <a:fillRect/>
          </a:stretch>
        </p:blipFill>
        <p:spPr bwMode="auto">
          <a:xfrm>
            <a:off x="239185" y="179389"/>
            <a:ext cx="11711516" cy="6300787"/>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p:cNvPicPr>
            <a:picLocks noChangeAspect="1" noChangeArrowheads="1"/>
          </p:cNvPicPr>
          <p:nvPr/>
        </p:nvPicPr>
        <p:blipFill>
          <a:blip r:embed="rId3"/>
          <a:srcRect/>
          <a:stretch>
            <a:fillRect/>
          </a:stretch>
        </p:blipFill>
        <p:spPr bwMode="auto">
          <a:xfrm>
            <a:off x="239184" y="179389"/>
            <a:ext cx="11521016" cy="648017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
          <p:cNvSpPr>
            <a:spLocks noGrp="1" noChangeArrowheads="1"/>
          </p:cNvSpPr>
          <p:nvPr>
            <p:ph type="title"/>
          </p:nvPr>
        </p:nvSpPr>
        <p:spPr>
          <a:xfrm>
            <a:off x="304800" y="228600"/>
            <a:ext cx="11277600" cy="1371600"/>
          </a:xfrm>
        </p:spPr>
        <p:txBody>
          <a:bodyPr/>
          <a:lstStyle/>
          <a:p>
            <a:pPr marL="828675" indent="-828675" algn="l" eaLnBrk="1" hangingPunct="1">
              <a:tabLst>
                <a:tab pos="828675" algn="l"/>
                <a:tab pos="1276350" algn="l"/>
                <a:tab pos="1725613" algn="l"/>
                <a:tab pos="2174875" algn="l"/>
                <a:tab pos="2624138" algn="l"/>
                <a:tab pos="3073400" algn="l"/>
                <a:tab pos="3522663" algn="l"/>
                <a:tab pos="3971925" algn="l"/>
                <a:tab pos="4421188" algn="l"/>
                <a:tab pos="4870450" algn="l"/>
                <a:tab pos="5319713" algn="l"/>
                <a:tab pos="5768975" algn="l"/>
                <a:tab pos="6218238" algn="l"/>
                <a:tab pos="6667500" algn="l"/>
                <a:tab pos="7116763" algn="l"/>
                <a:tab pos="7566025" algn="l"/>
                <a:tab pos="8015288" algn="l"/>
                <a:tab pos="8464550" algn="l"/>
                <a:tab pos="8913813" algn="l"/>
                <a:tab pos="9363075" algn="l"/>
                <a:tab pos="9812338" algn="l"/>
              </a:tabLst>
            </a:pPr>
            <a:r>
              <a:rPr lang="en-US" altLang="en-US" sz="2800" b="1" u="sng">
                <a:latin typeface="Times New Roman" pitchFamily="18" charset="0"/>
              </a:rPr>
              <a:t>Transport</a:t>
            </a:r>
            <a:r>
              <a:rPr lang="en-US" altLang="en-US" sz="2800" b="1">
                <a:latin typeface="Times New Roman" pitchFamily="18" charset="0"/>
              </a:rPr>
              <a:t>: Can any one imagine life without 			                     </a:t>
            </a:r>
            <a:br>
              <a:rPr lang="en-US" altLang="en-US" sz="2800" b="1">
                <a:latin typeface="Times New Roman" pitchFamily="18" charset="0"/>
              </a:rPr>
            </a:br>
            <a:r>
              <a:rPr lang="en-US" altLang="en-US" sz="2800" b="1">
                <a:latin typeface="Times New Roman" pitchFamily="18" charset="0"/>
              </a:rPr>
              <a:t>          transport? 	 	  </a:t>
            </a:r>
          </a:p>
        </p:txBody>
      </p:sp>
      <p:sp>
        <p:nvSpPr>
          <p:cNvPr id="80899" name="Rectangle 2"/>
          <p:cNvSpPr>
            <a:spLocks noGrp="1" noChangeArrowheads="1"/>
          </p:cNvSpPr>
          <p:nvPr>
            <p:ph type="body" idx="1"/>
          </p:nvPr>
        </p:nvSpPr>
        <p:spPr>
          <a:xfrm>
            <a:off x="304800" y="1600200"/>
            <a:ext cx="11582400" cy="5105400"/>
          </a:xfrm>
        </p:spPr>
        <p:txBody>
          <a:bodyPr/>
          <a:lstStyle/>
          <a:p>
            <a:pPr eaLnBrk="1" hangingPunct="1">
              <a:buFont typeface="Arial"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altLang="en-US"/>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sz="2800">
                <a:latin typeface="Times New Roman" pitchFamily="18" charset="0"/>
              </a:rPr>
              <a:t>Transport is a great consumer of land and energy.</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sz="2800">
                <a:latin typeface="Times New Roman" pitchFamily="18" charset="0"/>
              </a:rPr>
              <a:t>Transport consumes 30 per cent of world's energy (of which 82 per cent is consumed on roads) and produces 60 per cent CO-emissions, 42 per cent of NOx and 40 per cent of hydrocarbon emissions.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1"/>
          <p:cNvSpPr txBox="1">
            <a:spLocks noChangeArrowheads="1"/>
          </p:cNvSpPr>
          <p:nvPr/>
        </p:nvSpPr>
        <p:spPr bwMode="auto">
          <a:xfrm>
            <a:off x="0" y="274638"/>
            <a:ext cx="4267200" cy="639762"/>
          </a:xfrm>
          <a:prstGeom prst="rect">
            <a:avLst/>
          </a:prstGeom>
          <a:noFill/>
          <a:ln w="9525">
            <a:noFill/>
            <a:round/>
            <a:headEnd/>
            <a:tailEnd/>
          </a:ln>
        </p:spPr>
        <p:txBody>
          <a:bodyPr lIns="90000" tIns="46800" rIns="90000" bIns="46800" anchor="ctr"/>
          <a:lstStyle/>
          <a:p>
            <a:pPr algn="ctr" eaLnBrk="1" hangingPunct="1">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2800">
                <a:solidFill>
                  <a:srgbClr val="000000"/>
                </a:solidFill>
              </a:rPr>
              <a:t>Smog formation</a:t>
            </a:r>
          </a:p>
        </p:txBody>
      </p:sp>
      <p:pic>
        <p:nvPicPr>
          <p:cNvPr id="82947" name="Picture 2">
            <a:hlinkClick r:id="rId3"/>
          </p:cNvPr>
          <p:cNvPicPr>
            <a:picLocks noChangeAspect="1" noChangeArrowheads="1"/>
          </p:cNvPicPr>
          <p:nvPr/>
        </p:nvPicPr>
        <p:blipFill>
          <a:blip r:embed="rId4"/>
          <a:srcRect/>
          <a:stretch>
            <a:fillRect/>
          </a:stretch>
        </p:blipFill>
        <p:spPr bwMode="auto">
          <a:xfrm>
            <a:off x="406400" y="1143001"/>
            <a:ext cx="11379200" cy="55165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p:cNvPicPr>
            <a:picLocks noChangeAspect="1" noChangeArrowheads="1"/>
          </p:cNvPicPr>
          <p:nvPr/>
        </p:nvPicPr>
        <p:blipFill>
          <a:blip r:embed="rId3"/>
          <a:srcRect/>
          <a:stretch>
            <a:fillRect/>
          </a:stretch>
        </p:blipFill>
        <p:spPr bwMode="auto">
          <a:xfrm>
            <a:off x="99485" y="179389"/>
            <a:ext cx="5659967" cy="3419475"/>
          </a:xfrm>
          <a:prstGeom prst="rect">
            <a:avLst/>
          </a:prstGeom>
          <a:noFill/>
          <a:ln w="9525">
            <a:noFill/>
            <a:round/>
            <a:headEnd/>
            <a:tailEnd/>
          </a:ln>
        </p:spPr>
      </p:pic>
      <p:pic>
        <p:nvPicPr>
          <p:cNvPr id="84995" name="Picture 2"/>
          <p:cNvPicPr>
            <a:picLocks noChangeAspect="1" noChangeArrowheads="1"/>
          </p:cNvPicPr>
          <p:nvPr/>
        </p:nvPicPr>
        <p:blipFill>
          <a:blip r:embed="rId4"/>
          <a:srcRect/>
          <a:stretch>
            <a:fillRect/>
          </a:stretch>
        </p:blipFill>
        <p:spPr bwMode="auto">
          <a:xfrm>
            <a:off x="5039784" y="2873376"/>
            <a:ext cx="7152216" cy="398462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p:cNvPicPr>
            <a:picLocks noChangeAspect="1" noChangeArrowheads="1"/>
          </p:cNvPicPr>
          <p:nvPr/>
        </p:nvPicPr>
        <p:blipFill>
          <a:blip r:embed="rId3"/>
          <a:srcRect/>
          <a:stretch>
            <a:fillRect/>
          </a:stretch>
        </p:blipFill>
        <p:spPr bwMode="auto">
          <a:xfrm>
            <a:off x="31751" y="1"/>
            <a:ext cx="6927849" cy="4067175"/>
          </a:xfrm>
          <a:prstGeom prst="rect">
            <a:avLst/>
          </a:prstGeom>
          <a:noFill/>
          <a:ln w="9525">
            <a:noFill/>
            <a:round/>
            <a:headEnd/>
            <a:tailEnd/>
          </a:ln>
        </p:spPr>
      </p:pic>
      <p:pic>
        <p:nvPicPr>
          <p:cNvPr id="87043" name="Picture 2"/>
          <p:cNvPicPr>
            <a:picLocks noChangeAspect="1" noChangeArrowheads="1"/>
          </p:cNvPicPr>
          <p:nvPr/>
        </p:nvPicPr>
        <p:blipFill>
          <a:blip r:embed="rId4"/>
          <a:srcRect/>
          <a:stretch>
            <a:fillRect/>
          </a:stretch>
        </p:blipFill>
        <p:spPr bwMode="auto">
          <a:xfrm>
            <a:off x="5759451" y="3240088"/>
            <a:ext cx="6347883" cy="36004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p:cNvPicPr>
            <a:picLocks noChangeAspect="1" noChangeArrowheads="1"/>
          </p:cNvPicPr>
          <p:nvPr/>
        </p:nvPicPr>
        <p:blipFill>
          <a:blip r:embed="rId3"/>
          <a:srcRect/>
          <a:stretch>
            <a:fillRect/>
          </a:stretch>
        </p:blipFill>
        <p:spPr bwMode="auto">
          <a:xfrm>
            <a:off x="279400" y="228600"/>
            <a:ext cx="11709400" cy="6300788"/>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body"/>
          </p:nvPr>
        </p:nvSpPr>
        <p:spPr>
          <a:xfrm>
            <a:off x="0" y="637904"/>
            <a:ext cx="6823166" cy="5946775"/>
          </a:xfrm>
        </p:spPr>
        <p:txBody>
          <a:bodyPr anchor="t"/>
          <a:lstStyle/>
          <a:p>
            <a:pPr marL="333375" indent="-333375" algn="just" eaLnBrk="1" hangingPunct="1">
              <a:spcBef>
                <a:spcPts val="700"/>
              </a:spcBef>
              <a:buFont typeface="Arial"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800" dirty="0"/>
              <a:t>Still a hope of new cleaner transport becoming popular in future. </a:t>
            </a:r>
            <a:r>
              <a:rPr lang="en-US" sz="2800" b="1" dirty="0"/>
              <a:t>Almost one-third of Brazil's cars run on pure ethanol,</a:t>
            </a:r>
            <a:r>
              <a:rPr lang="en-US" sz="2800" dirty="0"/>
              <a:t> obtained from specially grown crops and many cars run on ethanol/petrol mixture.</a:t>
            </a:r>
          </a:p>
          <a:p>
            <a:pPr marL="333375" indent="-333375" algn="just" eaLnBrk="1" hangingPunct="1">
              <a:spcBef>
                <a:spcPts val="700"/>
              </a:spcBef>
              <a:buFont typeface="Arial"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800" dirty="0"/>
              <a:t> Natural gas is being used as a fuel in several countries including Italy where 3 </a:t>
            </a:r>
            <a:r>
              <a:rPr lang="en-US" sz="2800" dirty="0" err="1"/>
              <a:t>lakh</a:t>
            </a:r>
            <a:r>
              <a:rPr lang="en-US" sz="2800" dirty="0"/>
              <a:t> cars run on compressed natural gas (CNG).</a:t>
            </a:r>
          </a:p>
          <a:p>
            <a:pPr marL="333375" indent="-333375" algn="just" eaLnBrk="1" hangingPunct="1">
              <a:spcBef>
                <a:spcPts val="700"/>
              </a:spcBef>
              <a:buFont typeface="Arial"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800" dirty="0"/>
              <a:t> Auto-emissions have also been cleaned up. Use of lead-free petrol has curtailed Lead (</a:t>
            </a:r>
            <a:r>
              <a:rPr lang="en-US" sz="2800" dirty="0" err="1"/>
              <a:t>Pb</a:t>
            </a:r>
            <a:r>
              <a:rPr lang="en-US" sz="2800" dirty="0"/>
              <a:t>) emission by 87 per cent during 1980-1990</a:t>
            </a:r>
          </a:p>
        </p:txBody>
      </p:sp>
      <p:pic>
        <p:nvPicPr>
          <p:cNvPr id="8194" name="Picture 2" descr="Image result for compressed natural gas composition"/>
          <p:cNvPicPr>
            <a:picLocks noChangeAspect="1" noChangeArrowheads="1"/>
          </p:cNvPicPr>
          <p:nvPr/>
        </p:nvPicPr>
        <p:blipFill>
          <a:blip r:embed="rId3"/>
          <a:srcRect/>
          <a:stretch>
            <a:fillRect/>
          </a:stretch>
        </p:blipFill>
        <p:spPr bwMode="auto">
          <a:xfrm>
            <a:off x="6884126" y="1119867"/>
            <a:ext cx="5307874" cy="3985066"/>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4DB71C-8676-45E7-938C-DFEA37C8E908}"/>
              </a:ext>
            </a:extLst>
          </p:cNvPr>
          <p:cNvSpPr txBox="1"/>
          <p:nvPr/>
        </p:nvSpPr>
        <p:spPr>
          <a:xfrm flipH="1">
            <a:off x="1524000" y="203199"/>
            <a:ext cx="9144000" cy="1938992"/>
          </a:xfrm>
          <a:prstGeom prst="rect">
            <a:avLst/>
          </a:prstGeom>
          <a:noFill/>
        </p:spPr>
        <p:txBody>
          <a:bodyPr wrap="square" rtlCol="0">
            <a:spAutoFit/>
          </a:bodyPr>
          <a:lstStyle/>
          <a:p>
            <a:pPr algn="ctr"/>
            <a:r>
              <a:rPr lang="en-IN" sz="2400" dirty="0">
                <a:solidFill>
                  <a:schemeClr val="accent2"/>
                </a:solidFill>
              </a:rPr>
              <a:t>Elements of Environmental</a:t>
            </a:r>
          </a:p>
          <a:p>
            <a:r>
              <a:rPr lang="en-IN" sz="2400" dirty="0">
                <a:solidFill>
                  <a:schemeClr val="accent2"/>
                </a:solidFill>
              </a:rPr>
              <a:t>Cultural elements</a:t>
            </a:r>
          </a:p>
          <a:p>
            <a:pPr marL="342900" indent="-342900">
              <a:buFont typeface="Wingdings" panose="05000000000000000000" pitchFamily="2" charset="2"/>
              <a:buChar char="§"/>
            </a:pPr>
            <a:r>
              <a:rPr lang="en-IN" sz="2400" dirty="0">
                <a:solidFill>
                  <a:schemeClr val="accent2"/>
                </a:solidFill>
              </a:rPr>
              <a:t>Economics</a:t>
            </a:r>
          </a:p>
          <a:p>
            <a:pPr marL="342900" indent="-342900">
              <a:buFont typeface="Wingdings" panose="05000000000000000000" pitchFamily="2" charset="2"/>
              <a:buChar char="§"/>
            </a:pPr>
            <a:r>
              <a:rPr lang="en-IN" sz="2400" dirty="0">
                <a:solidFill>
                  <a:schemeClr val="accent2"/>
                </a:solidFill>
              </a:rPr>
              <a:t>Social and </a:t>
            </a:r>
          </a:p>
          <a:p>
            <a:pPr marL="342900" indent="-342900">
              <a:buFont typeface="Wingdings" panose="05000000000000000000" pitchFamily="2" charset="2"/>
              <a:buChar char="§"/>
            </a:pPr>
            <a:r>
              <a:rPr lang="en-IN" sz="2400" dirty="0">
                <a:solidFill>
                  <a:schemeClr val="accent2"/>
                </a:solidFill>
              </a:rPr>
              <a:t>Political elements –essentially manmade features</a:t>
            </a:r>
          </a:p>
        </p:txBody>
      </p:sp>
    </p:spTree>
    <p:extLst>
      <p:ext uri="{BB962C8B-B14F-4D97-AF65-F5344CB8AC3E}">
        <p14:creationId xmlns:p14="http://schemas.microsoft.com/office/powerpoint/2010/main" val="33002433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
          <p:cNvSpPr>
            <a:spLocks noGrp="1" noChangeArrowheads="1"/>
          </p:cNvSpPr>
          <p:nvPr>
            <p:ph type="title"/>
          </p:nvPr>
        </p:nvSpPr>
        <p:spPr>
          <a:xfrm>
            <a:off x="203200" y="0"/>
            <a:ext cx="109728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u="sng"/>
              <a:t>Mining:</a:t>
            </a:r>
          </a:p>
        </p:txBody>
      </p:sp>
      <p:sp>
        <p:nvSpPr>
          <p:cNvPr id="93187" name="Rectangle 2"/>
          <p:cNvSpPr>
            <a:spLocks noGrp="1" noChangeArrowheads="1"/>
          </p:cNvSpPr>
          <p:nvPr>
            <p:ph type="body" idx="1"/>
          </p:nvPr>
        </p:nvSpPr>
        <p:spPr>
          <a:xfrm>
            <a:off x="609600" y="914401"/>
            <a:ext cx="10972800" cy="5821363"/>
          </a:xfrm>
        </p:spPr>
        <p:txBody>
          <a:bodyPr/>
          <a:lstStyle/>
          <a:p>
            <a:pPr marL="371475" indent="-371475" eaLnBrk="1" hangingPunct="1">
              <a:lnSpc>
                <a:spcPct val="90000"/>
              </a:lnSpc>
              <a:spcBef>
                <a:spcPts val="700"/>
              </a:spcBef>
              <a:buFont typeface="Arial" pitchFamily="34" charset="0"/>
              <a:buNone/>
              <a:tabLst>
                <a:tab pos="484188" algn="l"/>
                <a:tab pos="933450" algn="l"/>
                <a:tab pos="1382713" algn="l"/>
                <a:tab pos="1831975" algn="l"/>
                <a:tab pos="2281238" algn="l"/>
                <a:tab pos="2730500" algn="l"/>
                <a:tab pos="3179763" algn="l"/>
                <a:tab pos="3629025" algn="l"/>
                <a:tab pos="4078288" algn="l"/>
                <a:tab pos="4527550" algn="l"/>
                <a:tab pos="4976813" algn="l"/>
                <a:tab pos="5426075" algn="l"/>
                <a:tab pos="5875338" algn="l"/>
                <a:tab pos="6324600" algn="l"/>
                <a:tab pos="6773863" algn="l"/>
                <a:tab pos="7223125" algn="l"/>
                <a:tab pos="7672388" algn="l"/>
                <a:tab pos="8121650" algn="l"/>
                <a:tab pos="8570913" algn="l"/>
                <a:tab pos="9020175" algn="l"/>
              </a:tabLst>
            </a:pPr>
            <a:r>
              <a:rPr lang="en-US" altLang="en-US" sz="2800"/>
              <a:t>    Minerals find extensive use in domestic, agricultural, industrial and commercial sectors and thus form a very important part of any nation's economy. Minerals are broadly of two types, </a:t>
            </a:r>
          </a:p>
          <a:p>
            <a:pPr marL="371475" indent="-371475" eaLnBrk="1" hangingPunct="1">
              <a:lnSpc>
                <a:spcPct val="90000"/>
              </a:lnSpc>
              <a:spcBef>
                <a:spcPts val="700"/>
              </a:spcBef>
              <a:buFont typeface="Arial" pitchFamily="34" charset="0"/>
              <a:buAutoNum type="alphaLcParenBoth"/>
              <a:tabLst>
                <a:tab pos="484188" algn="l"/>
                <a:tab pos="933450" algn="l"/>
                <a:tab pos="1382713" algn="l"/>
                <a:tab pos="1831975" algn="l"/>
                <a:tab pos="2281238" algn="l"/>
                <a:tab pos="2730500" algn="l"/>
                <a:tab pos="3179763" algn="l"/>
                <a:tab pos="3629025" algn="l"/>
                <a:tab pos="4078288" algn="l"/>
                <a:tab pos="4527550" algn="l"/>
                <a:tab pos="4976813" algn="l"/>
                <a:tab pos="5426075" algn="l"/>
                <a:tab pos="5875338" algn="l"/>
                <a:tab pos="6324600" algn="l"/>
                <a:tab pos="6773863" algn="l"/>
                <a:tab pos="7223125" algn="l"/>
                <a:tab pos="7672388" algn="l"/>
                <a:tab pos="8121650" algn="l"/>
                <a:tab pos="8570913" algn="l"/>
                <a:tab pos="9020175" algn="l"/>
              </a:tabLst>
            </a:pPr>
            <a:r>
              <a:rPr lang="en-US" altLang="en-US" sz="2800"/>
              <a:t>Non-metallic minerals e.g., graphite, diamond, quartz etc.</a:t>
            </a:r>
          </a:p>
          <a:p>
            <a:pPr marL="371475" indent="-371475" eaLnBrk="1" hangingPunct="1">
              <a:lnSpc>
                <a:spcPct val="90000"/>
              </a:lnSpc>
              <a:spcBef>
                <a:spcPts val="700"/>
              </a:spcBef>
              <a:buFont typeface="Arial" pitchFamily="34" charset="0"/>
              <a:buNone/>
              <a:tabLst>
                <a:tab pos="484188" algn="l"/>
                <a:tab pos="933450" algn="l"/>
                <a:tab pos="1382713" algn="l"/>
                <a:tab pos="1831975" algn="l"/>
                <a:tab pos="2281238" algn="l"/>
                <a:tab pos="2730500" algn="l"/>
                <a:tab pos="3179763" algn="l"/>
                <a:tab pos="3629025" algn="l"/>
                <a:tab pos="4078288" algn="l"/>
                <a:tab pos="4527550" algn="l"/>
                <a:tab pos="4976813" algn="l"/>
                <a:tab pos="5426075" algn="l"/>
                <a:tab pos="5875338" algn="l"/>
                <a:tab pos="6324600" algn="l"/>
                <a:tab pos="6773863" algn="l"/>
                <a:tab pos="7223125" algn="l"/>
                <a:tab pos="7672388" algn="l"/>
                <a:tab pos="8121650" algn="l"/>
                <a:tab pos="8570913" algn="l"/>
                <a:tab pos="9020175" algn="l"/>
              </a:tabLst>
            </a:pPr>
            <a:endParaRPr lang="en-US" altLang="en-US" sz="2800"/>
          </a:p>
          <a:p>
            <a:pPr marL="371475" indent="-371475" eaLnBrk="1" hangingPunct="1">
              <a:lnSpc>
                <a:spcPct val="90000"/>
              </a:lnSpc>
              <a:spcBef>
                <a:spcPts val="700"/>
              </a:spcBef>
              <a:buFont typeface="Arial" pitchFamily="34" charset="0"/>
              <a:buNone/>
              <a:tabLst>
                <a:tab pos="484188" algn="l"/>
                <a:tab pos="933450" algn="l"/>
                <a:tab pos="1382713" algn="l"/>
                <a:tab pos="1831975" algn="l"/>
                <a:tab pos="2281238" algn="l"/>
                <a:tab pos="2730500" algn="l"/>
                <a:tab pos="3179763" algn="l"/>
                <a:tab pos="3629025" algn="l"/>
                <a:tab pos="4078288" algn="l"/>
                <a:tab pos="4527550" algn="l"/>
                <a:tab pos="4976813" algn="l"/>
                <a:tab pos="5426075" algn="l"/>
                <a:tab pos="5875338" algn="l"/>
                <a:tab pos="6324600" algn="l"/>
                <a:tab pos="6773863" algn="l"/>
                <a:tab pos="7223125" algn="l"/>
                <a:tab pos="7672388" algn="l"/>
                <a:tab pos="8121650" algn="l"/>
                <a:tab pos="8570913" algn="l"/>
                <a:tab pos="9020175" algn="l"/>
              </a:tabLst>
            </a:pPr>
            <a:r>
              <a:rPr lang="en-US" altLang="en-US" sz="2800"/>
              <a:t>(b) Metallic minerals e.g., bauxite, hematite etc. The most abundantly used metals are Iron and Steel (Annual use 750 million tonnes) followed by Manganese, Copper, Chromium, Nickel and Aluminium.</a:t>
            </a:r>
          </a:p>
          <a:p>
            <a:pPr marL="371475" indent="-371475" eaLnBrk="1" hangingPunct="1">
              <a:lnSpc>
                <a:spcPct val="90000"/>
              </a:lnSpc>
              <a:spcBef>
                <a:spcPts val="700"/>
              </a:spcBef>
              <a:buFont typeface="Arial" pitchFamily="34" charset="0"/>
              <a:buNone/>
              <a:tabLst>
                <a:tab pos="484188" algn="l"/>
                <a:tab pos="933450" algn="l"/>
                <a:tab pos="1382713" algn="l"/>
                <a:tab pos="1831975" algn="l"/>
                <a:tab pos="2281238" algn="l"/>
                <a:tab pos="2730500" algn="l"/>
                <a:tab pos="3179763" algn="l"/>
                <a:tab pos="3629025" algn="l"/>
                <a:tab pos="4078288" algn="l"/>
                <a:tab pos="4527550" algn="l"/>
                <a:tab pos="4976813" algn="l"/>
                <a:tab pos="5426075" algn="l"/>
                <a:tab pos="5875338" algn="l"/>
                <a:tab pos="6324600" algn="l"/>
                <a:tab pos="6773863" algn="l"/>
                <a:tab pos="7223125" algn="l"/>
                <a:tab pos="7672388" algn="l"/>
                <a:tab pos="8121650" algn="l"/>
                <a:tab pos="8570913" algn="l"/>
                <a:tab pos="9020175" algn="l"/>
              </a:tabLst>
            </a:pPr>
            <a:r>
              <a:rPr lang="en-US" altLang="en-US" sz="2800"/>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body"/>
          </p:nvPr>
        </p:nvSpPr>
        <p:spPr>
          <a:xfrm>
            <a:off x="0" y="1"/>
            <a:ext cx="12192000" cy="7451725"/>
          </a:xfrm>
        </p:spPr>
        <p:txBody>
          <a:bodyPr anchor="t"/>
          <a:lstStyle/>
          <a:p>
            <a:pPr marL="600075" indent="-600075" algn="l" eaLnBrk="1" hangingPunct="1">
              <a:lnSpc>
                <a:spcPct val="80000"/>
              </a:lnSpc>
              <a:spcBef>
                <a:spcPts val="4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1600" i="1" dirty="0"/>
              <a:t>     </a:t>
            </a:r>
          </a:p>
          <a:p>
            <a:pPr marL="600075" indent="-600075" algn="l" eaLnBrk="1" hangingPunct="1">
              <a:lnSpc>
                <a:spcPct val="80000"/>
              </a:lnSpc>
              <a:spcBef>
                <a:spcPts val="4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3200" b="1" dirty="0"/>
              <a:t>	</a:t>
            </a:r>
            <a:r>
              <a:rPr lang="en-US" altLang="en-US" sz="2400" b="1" u="sng" dirty="0">
                <a:latin typeface="Cambria" pitchFamily="18" charset="0"/>
                <a:ea typeface="Cambria" pitchFamily="18" charset="0"/>
              </a:rPr>
              <a:t>Impacts of Mining:</a:t>
            </a:r>
            <a:r>
              <a:rPr lang="en-US" altLang="en-US" sz="2400" i="1" dirty="0">
                <a:latin typeface="Cambria" pitchFamily="18" charset="0"/>
                <a:ea typeface="Cambria" pitchFamily="18" charset="0"/>
              </a:rPr>
              <a:t>  </a:t>
            </a:r>
          </a:p>
          <a:p>
            <a:pPr marL="600075" indent="-600075" algn="l" eaLnBrk="1" hangingPunct="1">
              <a:lnSpc>
                <a:spcPct val="80000"/>
              </a:lnSpc>
              <a:spcBef>
                <a:spcPts val="4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dirty="0">
                <a:latin typeface="Cambria" pitchFamily="18" charset="0"/>
                <a:ea typeface="Cambria" pitchFamily="18" charset="0"/>
              </a:rPr>
              <a:t>      </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dirty="0">
                <a:latin typeface="Cambria" pitchFamily="18" charset="0"/>
                <a:ea typeface="Cambria" pitchFamily="18" charset="0"/>
              </a:rPr>
              <a:t>             Mining involves extraction of minerals/fossil fuels from deep deposits in soil employing the techniques of sub-surface mining or surface mining. The environmental damages are described as follows:</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b="1" i="1" dirty="0">
                <a:latin typeface="Cambria" pitchFamily="18" charset="0"/>
                <a:ea typeface="Cambria" pitchFamily="18" charset="0"/>
              </a:rPr>
              <a:t>  </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b="1" i="1" dirty="0">
                <a:latin typeface="Cambria" pitchFamily="18" charset="0"/>
                <a:ea typeface="Cambria" pitchFamily="18" charset="0"/>
              </a:rPr>
              <a:t>	(a)  De vegetation of Landscape:</a:t>
            </a:r>
            <a:r>
              <a:rPr lang="en-US" altLang="en-US" sz="2400" i="1" dirty="0">
                <a:latin typeface="Cambria" pitchFamily="18" charset="0"/>
                <a:ea typeface="Cambria" pitchFamily="18" charset="0"/>
              </a:rPr>
              <a:t> </a:t>
            </a:r>
            <a:r>
              <a:rPr lang="en-US" altLang="en-US" sz="2400" dirty="0">
                <a:latin typeface="Cambria" pitchFamily="18" charset="0"/>
                <a:ea typeface="Cambria" pitchFamily="18" charset="0"/>
              </a:rPr>
              <a:t>Large-scale  </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dirty="0">
                <a:latin typeface="Cambria" pitchFamily="18" charset="0"/>
                <a:ea typeface="Cambria" pitchFamily="18" charset="0"/>
              </a:rPr>
              <a:t>       de vegetation leads to ecological imbalances  </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dirty="0">
                <a:latin typeface="Cambria" pitchFamily="18" charset="0"/>
                <a:ea typeface="Cambria" pitchFamily="18" charset="0"/>
              </a:rPr>
              <a:t>       besides disfiguring the landscape. </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endParaRPr lang="en-US" altLang="en-US" sz="2400" dirty="0">
              <a:latin typeface="Cambria" pitchFamily="18" charset="0"/>
              <a:ea typeface="Cambria" pitchFamily="18" charset="0"/>
            </a:endParaRP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dirty="0">
                <a:latin typeface="Cambria" pitchFamily="18" charset="0"/>
                <a:ea typeface="Cambria" pitchFamily="18" charset="0"/>
              </a:rPr>
              <a:t>  	(b) </a:t>
            </a:r>
            <a:r>
              <a:rPr lang="en-US" altLang="en-US" sz="2400" b="1" i="1" dirty="0">
                <a:latin typeface="Cambria" pitchFamily="18" charset="0"/>
                <a:ea typeface="Cambria" pitchFamily="18" charset="0"/>
              </a:rPr>
              <a:t>Subsidence of Land</a:t>
            </a:r>
            <a:r>
              <a:rPr lang="en-US" altLang="en-US" sz="2400" i="1" dirty="0">
                <a:latin typeface="Cambria" pitchFamily="18" charset="0"/>
                <a:ea typeface="Cambria" pitchFamily="18" charset="0"/>
              </a:rPr>
              <a:t>: </a:t>
            </a:r>
            <a:r>
              <a:rPr lang="en-US" altLang="en-US" sz="2400" dirty="0">
                <a:latin typeface="Cambria" pitchFamily="18" charset="0"/>
                <a:ea typeface="Cambria" pitchFamily="18" charset="0"/>
              </a:rPr>
              <a:t>Underground mining (e.g., </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dirty="0">
                <a:latin typeface="Cambria" pitchFamily="18" charset="0"/>
                <a:ea typeface="Cambria" pitchFamily="18" charset="0"/>
              </a:rPr>
              <a:t>      coal) causes subsidence of the soil above resulting </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dirty="0">
                <a:latin typeface="Cambria" pitchFamily="18" charset="0"/>
                <a:ea typeface="Cambria" pitchFamily="18" charset="0"/>
              </a:rPr>
              <a:t>      in tilting of buildings, cracks in soil/road, bending of </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r>
              <a:rPr lang="en-US" altLang="en-US" sz="2400" dirty="0">
                <a:latin typeface="Cambria" pitchFamily="18" charset="0"/>
                <a:ea typeface="Cambria" pitchFamily="18" charset="0"/>
              </a:rPr>
              <a:t>      rail tracks etc.</a:t>
            </a: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endParaRPr lang="en-US" altLang="en-US" sz="2400" dirty="0">
              <a:latin typeface="Cambria" pitchFamily="18" charset="0"/>
              <a:ea typeface="Cambria" pitchFamily="18" charset="0"/>
            </a:endParaRPr>
          </a:p>
          <a:p>
            <a:pPr marL="600075" indent="-600075" algn="l" eaLnBrk="1" hangingPunct="1">
              <a:lnSpc>
                <a:spcPct val="80000"/>
              </a:lnSpc>
              <a:spcBef>
                <a:spcPts val="700"/>
              </a:spcBef>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defRPr/>
            </a:pPr>
            <a:endParaRPr lang="en-US" altLang="en-US" sz="2800" dirty="0"/>
          </a:p>
        </p:txBody>
      </p:sp>
      <p:pic>
        <p:nvPicPr>
          <p:cNvPr id="4098" name="Picture 2" descr="Image result for mining"/>
          <p:cNvPicPr>
            <a:picLocks noChangeAspect="1" noChangeArrowheads="1"/>
          </p:cNvPicPr>
          <p:nvPr/>
        </p:nvPicPr>
        <p:blipFill>
          <a:blip r:embed="rId3"/>
          <a:srcRect/>
          <a:stretch>
            <a:fillRect/>
          </a:stretch>
        </p:blipFill>
        <p:spPr bwMode="auto">
          <a:xfrm>
            <a:off x="7575074" y="1933166"/>
            <a:ext cx="4428513" cy="2952343"/>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body"/>
          </p:nvPr>
        </p:nvSpPr>
        <p:spPr>
          <a:xfrm>
            <a:off x="0" y="228600"/>
            <a:ext cx="11988800" cy="6865938"/>
          </a:xfrm>
        </p:spPr>
        <p:txBody>
          <a:bodyPr anchor="t">
            <a:normAutofit/>
          </a:bodyPr>
          <a:lstStyle/>
          <a:p>
            <a:pPr marL="333375" indent="-333375" algn="l"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2800">
                <a:latin typeface="Cambria" pitchFamily="18" charset="0"/>
                <a:ea typeface="Cambria" pitchFamily="18" charset="0"/>
              </a:rPr>
              <a:t>c) </a:t>
            </a:r>
            <a:r>
              <a:rPr lang="en-US" altLang="en-US" sz="2800" b="1" i="1">
                <a:latin typeface="Cambria" pitchFamily="18" charset="0"/>
                <a:ea typeface="Cambria" pitchFamily="18" charset="0"/>
              </a:rPr>
              <a:t>Groundwater Contamination</a:t>
            </a:r>
            <a:r>
              <a:rPr lang="en-US" altLang="en-US" sz="2800" i="1">
                <a:latin typeface="Cambria" pitchFamily="18" charset="0"/>
                <a:ea typeface="Cambria" pitchFamily="18" charset="0"/>
              </a:rPr>
              <a:t>: </a:t>
            </a:r>
            <a:r>
              <a:rPr lang="en-US" altLang="en-US" sz="2800">
                <a:latin typeface="Cambria" pitchFamily="18" charset="0"/>
                <a:ea typeface="Cambria" pitchFamily="18" charset="0"/>
              </a:rPr>
              <a:t>Mining disturbs the hydrological processes and also pollutes the ground water. Sulphur impurity in many areas gets converted into sulfuric acid through microbial action, which makes the water acidic  which damages aquatic life.</a:t>
            </a:r>
          </a:p>
          <a:p>
            <a:pPr marL="333375" indent="-333375" algn="l"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altLang="en-US" sz="2800">
              <a:latin typeface="Cambria" pitchFamily="18" charset="0"/>
              <a:ea typeface="Cambria" pitchFamily="18" charset="0"/>
            </a:endParaRPr>
          </a:p>
          <a:p>
            <a:pPr marL="333375" indent="-333375" algn="l"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2800">
                <a:latin typeface="Cambria" pitchFamily="18" charset="0"/>
                <a:ea typeface="Cambria" pitchFamily="18" charset="0"/>
              </a:rPr>
              <a:t>(</a:t>
            </a:r>
            <a:r>
              <a:rPr lang="en-US" altLang="en-US" sz="2800" b="1">
                <a:latin typeface="Cambria" pitchFamily="18" charset="0"/>
                <a:ea typeface="Cambria" pitchFamily="18" charset="0"/>
              </a:rPr>
              <a:t>d) </a:t>
            </a:r>
            <a:r>
              <a:rPr lang="en-US" altLang="en-US" sz="2800" b="1" i="1">
                <a:latin typeface="Cambria" pitchFamily="18" charset="0"/>
                <a:ea typeface="Cambria" pitchFamily="18" charset="0"/>
              </a:rPr>
              <a:t>Air Pollution:</a:t>
            </a:r>
            <a:r>
              <a:rPr lang="en-US" altLang="en-US" sz="2800" i="1">
                <a:latin typeface="Cambria" pitchFamily="18" charset="0"/>
                <a:ea typeface="Cambria" pitchFamily="18" charset="0"/>
              </a:rPr>
              <a:t> </a:t>
            </a:r>
            <a:r>
              <a:rPr lang="en-US" altLang="en-US" sz="2800">
                <a:latin typeface="Cambria" pitchFamily="18" charset="0"/>
                <a:ea typeface="Cambria" pitchFamily="18" charset="0"/>
              </a:rPr>
              <a:t>Metallurgical industries emit huge volumes of air pollutants-sulphur oxides, arsenic, lead, cadmium particles etc. </a:t>
            </a:r>
          </a:p>
          <a:p>
            <a:pPr marL="333375" indent="-333375" algn="l"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altLang="en-US" sz="2800">
              <a:latin typeface="Cambria" pitchFamily="18" charset="0"/>
              <a:ea typeface="Cambria" pitchFamily="18" charset="0"/>
            </a:endParaRPr>
          </a:p>
          <a:p>
            <a:pPr marL="333375" indent="-333375" algn="l"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2800">
                <a:latin typeface="Cambria" pitchFamily="18" charset="0"/>
                <a:ea typeface="Cambria" pitchFamily="18" charset="0"/>
              </a:rPr>
              <a:t>(e) </a:t>
            </a:r>
            <a:r>
              <a:rPr lang="en-US" altLang="en-US" sz="2800" b="1" i="1">
                <a:latin typeface="Cambria" pitchFamily="18" charset="0"/>
                <a:ea typeface="Cambria" pitchFamily="18" charset="0"/>
              </a:rPr>
              <a:t>Occupational Health Hazards:</a:t>
            </a:r>
            <a:r>
              <a:rPr lang="en-US" altLang="en-US" sz="2800" i="1">
                <a:latin typeface="Cambria" pitchFamily="18" charset="0"/>
                <a:ea typeface="Cambria" pitchFamily="18" charset="0"/>
              </a:rPr>
              <a:t> </a:t>
            </a:r>
            <a:r>
              <a:rPr lang="en-US" altLang="en-US" sz="2800">
                <a:latin typeface="Cambria" pitchFamily="18" charset="0"/>
                <a:ea typeface="Cambria" pitchFamily="18" charset="0"/>
              </a:rPr>
              <a:t>Most of the miners suffer from various respiratory and skin diseases due to constant exposure to the suspended particulate matter and toxic substances. Such diseases include asthma, bronchitis, black-lung disease, asbestosis, silicosis etc.</a:t>
            </a:r>
          </a:p>
          <a:p>
            <a:pPr marL="333375" indent="-333375" algn="l"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altLang="en-US" sz="2800">
              <a:latin typeface="Cambria" pitchFamily="18" charset="0"/>
              <a:ea typeface="Cambria" pitchFamily="18" charset="0"/>
            </a:endParaRPr>
          </a:p>
          <a:p>
            <a:pPr marL="333375" indent="-333375" algn="l" eaLnBrk="1" hangingPunct="1">
              <a:lnSpc>
                <a:spcPct val="80000"/>
              </a:lnSpc>
              <a:spcBef>
                <a:spcPts val="7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altLang="en-US" sz="2800">
              <a:latin typeface="Cambria" pitchFamily="18" charset="0"/>
              <a:ea typeface="Cambria"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4F18EE-85F7-47AF-8DCF-0ACC99881A2C}"/>
              </a:ext>
            </a:extLst>
          </p:cNvPr>
          <p:cNvSpPr/>
          <p:nvPr/>
        </p:nvSpPr>
        <p:spPr>
          <a:xfrm>
            <a:off x="1708730" y="169225"/>
            <a:ext cx="8876145" cy="6463308"/>
          </a:xfrm>
          <a:prstGeom prst="rect">
            <a:avLst/>
          </a:prstGeom>
        </p:spPr>
        <p:txBody>
          <a:bodyPr wrap="square">
            <a:spAutoFit/>
          </a:bodyPr>
          <a:lstStyle/>
          <a:p>
            <a:pPr marL="342900" indent="-342900">
              <a:buFont typeface="+mj-lt"/>
              <a:buAutoNum type="arabicPeriod"/>
            </a:pPr>
            <a:r>
              <a:rPr lang="en-US" dirty="0">
                <a:solidFill>
                  <a:srgbClr val="C00000"/>
                </a:solidFill>
              </a:rPr>
              <a:t>Why do you have to study the Environmental science???</a:t>
            </a:r>
          </a:p>
          <a:p>
            <a:r>
              <a:rPr lang="en-US" dirty="0">
                <a:solidFill>
                  <a:srgbClr val="C00000"/>
                </a:solidFill>
              </a:rPr>
              <a:t>It is a multidisciplinary study, which is connected to all the fields </a:t>
            </a: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br>
              <a:rPr lang="en-US" dirty="0"/>
            </a:br>
            <a:r>
              <a:rPr lang="en-US" dirty="0"/>
              <a:t> So UNESCO (United Nations Education, Scientific and Cultural Organization) in the year 1971, setup a set objectives to be followed by every individuals in the world…..</a:t>
            </a:r>
            <a:endParaRPr lang="en-IN" dirty="0"/>
          </a:p>
        </p:txBody>
      </p:sp>
      <p:pic>
        <p:nvPicPr>
          <p:cNvPr id="3" name="Picture 2">
            <a:extLst>
              <a:ext uri="{FF2B5EF4-FFF2-40B4-BE49-F238E27FC236}">
                <a16:creationId xmlns:a16="http://schemas.microsoft.com/office/drawing/2014/main" id="{0535B6BC-5563-4A21-8755-351373647E17}"/>
              </a:ext>
            </a:extLst>
          </p:cNvPr>
          <p:cNvPicPr>
            <a:picLocks noChangeAspect="1"/>
          </p:cNvPicPr>
          <p:nvPr/>
        </p:nvPicPr>
        <p:blipFill>
          <a:blip r:embed="rId2"/>
          <a:stretch>
            <a:fillRect/>
          </a:stretch>
        </p:blipFill>
        <p:spPr>
          <a:xfrm>
            <a:off x="1828800" y="902565"/>
            <a:ext cx="5809674" cy="4861466"/>
          </a:xfrm>
          <a:prstGeom prst="rect">
            <a:avLst/>
          </a:prstGeom>
        </p:spPr>
      </p:pic>
    </p:spTree>
    <p:extLst>
      <p:ext uri="{BB962C8B-B14F-4D97-AF65-F5344CB8AC3E}">
        <p14:creationId xmlns:p14="http://schemas.microsoft.com/office/powerpoint/2010/main" val="3212316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38200" y="-222710"/>
            <a:ext cx="10515600" cy="1325563"/>
          </a:xfrm>
        </p:spPr>
        <p:txBody>
          <a:bodyPr/>
          <a:lstStyle/>
          <a:p>
            <a:pPr algn="ctr"/>
            <a:r>
              <a:rPr lang="en-US" b="1" dirty="0">
                <a:solidFill>
                  <a:srgbClr val="C00000"/>
                </a:solidFill>
                <a:latin typeface="Cambria" pitchFamily="18" charset="0"/>
                <a:ea typeface="Cambria" pitchFamily="18" charset="0"/>
              </a:rPr>
              <a:t>Components of Environment</a:t>
            </a:r>
            <a:endParaRPr lang="en-US" dirty="0">
              <a:solidFill>
                <a:srgbClr val="C00000"/>
              </a:solidFill>
              <a:latin typeface="Cambria" pitchFamily="18" charset="0"/>
              <a:ea typeface="Cambria" pitchFamily="18" charset="0"/>
            </a:endParaRPr>
          </a:p>
        </p:txBody>
      </p:sp>
      <p:sp>
        <p:nvSpPr>
          <p:cNvPr id="4" name="Rectangle 1"/>
          <p:cNvSpPr>
            <a:spLocks noChangeArrowheads="1"/>
          </p:cNvSpPr>
          <p:nvPr/>
        </p:nvSpPr>
        <p:spPr bwMode="auto">
          <a:xfrm>
            <a:off x="207853" y="952434"/>
            <a:ext cx="11692794"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86450" algn="l"/>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The two major classifications of environment are: </a:t>
            </a:r>
          </a:p>
          <a:p>
            <a:pPr marL="0" marR="0" lvl="0" indent="0" algn="l" defTabSz="914400" rtl="0" eaLnBrk="1" fontAlgn="base" latinLnBrk="0" hangingPunct="1">
              <a:lnSpc>
                <a:spcPct val="100000"/>
              </a:lnSpc>
              <a:spcBef>
                <a:spcPct val="0"/>
              </a:spcBef>
              <a:spcAft>
                <a:spcPct val="0"/>
              </a:spcAft>
              <a:buClrTx/>
              <a:buSzTx/>
              <a:buFontTx/>
              <a:buNone/>
              <a:tabLst>
                <a:tab pos="5886450" algn="l"/>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Tx/>
              <a:buAutoNum type="alphaUcParenBoth"/>
              <a:tabLst>
                <a:tab pos="5886450" algn="l"/>
              </a:tabLst>
            </a:pPr>
            <a:r>
              <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Physical Environment</a:t>
            </a:r>
            <a:r>
              <a:rPr kumimoji="0" lang="en-US" sz="2000" b="1" i="0" u="none" strike="noStrike" cap="none" normalizeH="0" baseline="0" dirty="0">
                <a:ln>
                  <a:noFill/>
                </a:ln>
                <a:solidFill>
                  <a:schemeClr val="tx1"/>
                </a:solidFill>
                <a:effectLst/>
                <a:latin typeface="Cambria" pitchFamily="18" charset="0"/>
                <a:ea typeface="Cambria" pitchFamily="18" charset="0"/>
                <a:cs typeface="Times New Roman" pitchFamily="18" charset="0"/>
              </a:rPr>
              <a:t>:</a:t>
            </a: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 External physical factors like Air, Water, and Land etc. </a:t>
            </a:r>
          </a:p>
          <a:p>
            <a:pPr marL="457200" marR="0" lvl="0" indent="-457200" algn="l" defTabSz="914400" rtl="0" eaLnBrk="0" fontAlgn="base" latinLnBrk="0" hangingPunct="0">
              <a:lnSpc>
                <a:spcPct val="100000"/>
              </a:lnSpc>
              <a:spcBef>
                <a:spcPct val="0"/>
              </a:spcBef>
              <a:spcAft>
                <a:spcPct val="0"/>
              </a:spcAft>
              <a:buClrTx/>
              <a:buSzTx/>
              <a:tabLst>
                <a:tab pos="5886450" algn="l"/>
              </a:tabLst>
            </a:pPr>
            <a:r>
              <a:rPr lang="en-US" sz="2000" dirty="0">
                <a:latin typeface="Cambria" pitchFamily="18" charset="0"/>
                <a:ea typeface="Cambria" pitchFamily="18" charset="0"/>
                <a:cs typeface="Times New Roman" pitchFamily="18" charset="0"/>
              </a:rPr>
              <a:t>                                                        </a:t>
            </a: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This is also called the </a:t>
            </a:r>
            <a:r>
              <a:rPr kumimoji="0" lang="en-US" sz="2000" b="0" i="0" u="none" strike="noStrike" cap="none" normalizeH="0" baseline="0" dirty="0" err="1">
                <a:ln>
                  <a:noFill/>
                </a:ln>
                <a:solidFill>
                  <a:schemeClr val="tx1"/>
                </a:solidFill>
                <a:effectLst/>
                <a:latin typeface="Cambria" pitchFamily="18" charset="0"/>
                <a:ea typeface="Cambria" pitchFamily="18" charset="0"/>
                <a:cs typeface="Times New Roman" pitchFamily="18" charset="0"/>
              </a:rPr>
              <a:t>Abiotic</a:t>
            </a: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 Environment. </a:t>
            </a:r>
          </a:p>
          <a:p>
            <a:pPr marL="457200" marR="0" lvl="0" indent="-457200" algn="l" defTabSz="914400" rtl="0" eaLnBrk="0" fontAlgn="base" latinLnBrk="0" hangingPunct="0">
              <a:lnSpc>
                <a:spcPct val="100000"/>
              </a:lnSpc>
              <a:spcBef>
                <a:spcPct val="0"/>
              </a:spcBef>
              <a:spcAft>
                <a:spcPct val="0"/>
              </a:spcAft>
              <a:buClrTx/>
              <a:buSzTx/>
              <a:tabLst>
                <a:tab pos="5886450" algn="l"/>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86450" algn="l"/>
              </a:tabLst>
            </a:pPr>
            <a:r>
              <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(B) Living Environment</a:t>
            </a:r>
            <a:r>
              <a:rPr kumimoji="0" lang="en-US" sz="2000" b="1" i="0" u="none" strike="noStrike" cap="none" normalizeH="0" baseline="0" dirty="0">
                <a:ln>
                  <a:noFill/>
                </a:ln>
                <a:solidFill>
                  <a:schemeClr val="tx1"/>
                </a:solidFill>
                <a:effectLst/>
                <a:latin typeface="Cambria" pitchFamily="18" charset="0"/>
                <a:ea typeface="Cambria" pitchFamily="18" charset="0"/>
                <a:cs typeface="Times New Roman" pitchFamily="18" charset="0"/>
              </a:rPr>
              <a:t>:</a:t>
            </a: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 All living organisms around us viz. plants, animals, and microorganisms. </a:t>
            </a:r>
          </a:p>
          <a:p>
            <a:pPr marL="0" marR="0" lvl="0" indent="0" algn="l" defTabSz="914400" rtl="0" eaLnBrk="0" fontAlgn="base" latinLnBrk="0" hangingPunct="0">
              <a:lnSpc>
                <a:spcPct val="100000"/>
              </a:lnSpc>
              <a:spcBef>
                <a:spcPct val="0"/>
              </a:spcBef>
              <a:spcAft>
                <a:spcPct val="0"/>
              </a:spcAft>
              <a:buClrTx/>
              <a:buSzTx/>
              <a:buFontTx/>
              <a:buNone/>
              <a:tabLst>
                <a:tab pos="5886450" algn="l"/>
              </a:tabLst>
            </a:pPr>
            <a:r>
              <a:rPr lang="en-US" sz="2000" dirty="0">
                <a:latin typeface="Cambria" pitchFamily="18" charset="0"/>
                <a:ea typeface="Cambria" pitchFamily="18" charset="0"/>
                <a:cs typeface="Times New Roman" pitchFamily="18" charset="0"/>
              </a:rPr>
              <a:t>                                                   </a:t>
            </a: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This is also called the Biotic Environment. </a:t>
            </a:r>
          </a:p>
          <a:p>
            <a:pPr marL="0" marR="0" lvl="0" indent="0" algn="l" defTabSz="914400" rtl="0" eaLnBrk="0" fontAlgn="base" latinLnBrk="0" hangingPunct="0">
              <a:lnSpc>
                <a:spcPct val="100000"/>
              </a:lnSpc>
              <a:spcBef>
                <a:spcPct val="0"/>
              </a:spcBef>
              <a:spcAft>
                <a:spcPct val="0"/>
              </a:spcAft>
              <a:buClrTx/>
              <a:buSzTx/>
              <a:buFontTx/>
              <a:buNone/>
              <a:tabLst>
                <a:tab pos="5886450" algn="l"/>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86450" algn="l"/>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Earth’s environment can be further subdivided into the following four Components:</a:t>
            </a:r>
          </a:p>
          <a:p>
            <a:pPr marL="0" marR="0" lvl="0" indent="0" algn="l" defTabSz="914400" rtl="0" eaLnBrk="0" fontAlgn="base" latinLnBrk="0" hangingPunct="0">
              <a:lnSpc>
                <a:spcPct val="100000"/>
              </a:lnSpc>
              <a:spcBef>
                <a:spcPct val="0"/>
              </a:spcBef>
              <a:spcAft>
                <a:spcPct val="0"/>
              </a:spcAft>
              <a:buClrTx/>
              <a:buSzTx/>
              <a:buFontTx/>
              <a:buNone/>
              <a:tabLst>
                <a:tab pos="5886450" algn="l"/>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86450" algn="l"/>
              </a:tabLst>
            </a:pPr>
            <a:r>
              <a:rPr kumimoji="0" lang="en-US" sz="2000" b="1" i="0" u="none" strike="noStrike" cap="none" normalizeH="0" baseline="0" dirty="0">
                <a:ln>
                  <a:noFill/>
                </a:ln>
                <a:solidFill>
                  <a:schemeClr val="accent2">
                    <a:lumMod val="75000"/>
                  </a:schemeClr>
                </a:solidFill>
                <a:effectLst/>
                <a:latin typeface="Cambria" pitchFamily="18" charset="0"/>
                <a:ea typeface="Cambria" pitchFamily="18" charset="0"/>
                <a:cs typeface="Times New Roman" pitchFamily="18" charset="0"/>
              </a:rPr>
              <a:t>Atmosphere</a:t>
            </a:r>
            <a:r>
              <a:rPr kumimoji="0" lang="en-US" sz="2000" b="0" i="0" u="none" strike="noStrike" cap="none" normalizeH="0" baseline="0" dirty="0">
                <a:ln>
                  <a:noFill/>
                </a:ln>
                <a:solidFill>
                  <a:schemeClr val="accent2">
                    <a:lumMod val="75000"/>
                  </a:schemeClr>
                </a:solidFill>
                <a:effectLst/>
                <a:latin typeface="Cambria" pitchFamily="18" charset="0"/>
                <a:ea typeface="Cambria" pitchFamily="18" charset="0"/>
                <a:cs typeface="Times New Roman" pitchFamily="18" charset="0"/>
              </a:rPr>
              <a:t> (air or gaseous containing mainly N</a:t>
            </a:r>
            <a:r>
              <a:rPr kumimoji="0" lang="en-US" sz="2000" b="1" i="0" u="none" strike="noStrike" cap="none" normalizeH="0" baseline="-30000" dirty="0">
                <a:ln>
                  <a:noFill/>
                </a:ln>
                <a:solidFill>
                  <a:schemeClr val="accent2">
                    <a:lumMod val="75000"/>
                  </a:schemeClr>
                </a:solidFill>
                <a:effectLst/>
                <a:latin typeface="Cambria" pitchFamily="18" charset="0"/>
                <a:ea typeface="Cambria" pitchFamily="18" charset="0"/>
                <a:cs typeface="Times New Roman" pitchFamily="18" charset="0"/>
              </a:rPr>
              <a:t>2</a:t>
            </a:r>
            <a:r>
              <a:rPr kumimoji="0" lang="en-US" sz="2000" b="0" i="0" u="none" strike="noStrike" cap="none" normalizeH="0" baseline="0" dirty="0">
                <a:ln>
                  <a:noFill/>
                </a:ln>
                <a:solidFill>
                  <a:schemeClr val="accent2">
                    <a:lumMod val="75000"/>
                  </a:schemeClr>
                </a:solidFill>
                <a:effectLst/>
                <a:latin typeface="Cambria" pitchFamily="18" charset="0"/>
                <a:ea typeface="Cambria" pitchFamily="18" charset="0"/>
                <a:cs typeface="Times New Roman" pitchFamily="18" charset="0"/>
              </a:rPr>
              <a:t>, O</a:t>
            </a:r>
            <a:r>
              <a:rPr kumimoji="0" lang="en-US" sz="2000" b="1" i="0" u="none" strike="noStrike" cap="none" normalizeH="0" baseline="-30000" dirty="0">
                <a:ln>
                  <a:noFill/>
                </a:ln>
                <a:solidFill>
                  <a:schemeClr val="accent2">
                    <a:lumMod val="75000"/>
                  </a:schemeClr>
                </a:solidFill>
                <a:effectLst/>
                <a:latin typeface="Cambria" pitchFamily="18" charset="0"/>
                <a:ea typeface="Cambria" pitchFamily="18" charset="0"/>
                <a:cs typeface="Times New Roman" pitchFamily="18" charset="0"/>
              </a:rPr>
              <a:t>2</a:t>
            </a:r>
            <a:r>
              <a:rPr kumimoji="0" lang="en-US" sz="2000" b="0" i="0" u="none" strike="noStrike" cap="none" normalizeH="0" baseline="0" dirty="0">
                <a:ln>
                  <a:noFill/>
                </a:ln>
                <a:solidFill>
                  <a:schemeClr val="accent2">
                    <a:lumMod val="75000"/>
                  </a:schemeClr>
                </a:solidFill>
                <a:effectLst/>
                <a:latin typeface="Cambria" pitchFamily="18" charset="0"/>
                <a:ea typeface="Cambria" pitchFamily="18" charset="0"/>
                <a:cs typeface="Times New Roman" pitchFamily="18" charset="0"/>
              </a:rPr>
              <a:t>&amp; CO</a:t>
            </a:r>
            <a:r>
              <a:rPr kumimoji="0" lang="en-US" sz="2000" b="1" i="0" u="none" strike="noStrike" cap="none" normalizeH="0" baseline="-30000" dirty="0">
                <a:ln>
                  <a:noFill/>
                </a:ln>
                <a:solidFill>
                  <a:schemeClr val="accent2">
                    <a:lumMod val="75000"/>
                  </a:schemeClr>
                </a:solidFill>
                <a:effectLst/>
                <a:latin typeface="Cambria" pitchFamily="18" charset="0"/>
                <a:ea typeface="Cambria" pitchFamily="18" charset="0"/>
                <a:cs typeface="Times New Roman" pitchFamily="18" charset="0"/>
              </a:rPr>
              <a:t>2</a:t>
            </a:r>
            <a:r>
              <a:rPr kumimoji="0" lang="en-US" sz="2000" b="0" i="0" u="none" strike="noStrike" cap="none" normalizeH="0" baseline="0" dirty="0">
                <a:ln>
                  <a:noFill/>
                </a:ln>
                <a:solidFill>
                  <a:schemeClr val="accent2">
                    <a:lumMod val="75000"/>
                  </a:schemeClr>
                </a:solidFill>
                <a:effectLst/>
                <a:latin typeface="Cambria" pitchFamily="18" charset="0"/>
                <a:ea typeface="Cambria" pitchFamily="18" charset="0"/>
                <a:cs typeface="Times New Roman" pitchFamily="18" charset="0"/>
              </a:rPr>
              <a:t>)</a:t>
            </a:r>
            <a:endParaRPr kumimoji="0" lang="en-US" sz="2000" b="0" i="0" u="none" strike="noStrike" cap="none" normalizeH="0" baseline="0" dirty="0">
              <a:ln>
                <a:noFill/>
              </a:ln>
              <a:solidFill>
                <a:schemeClr val="accent2">
                  <a:lumMod val="75000"/>
                </a:schemeClr>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86450" algn="l"/>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86450" algn="l"/>
              </a:tabLst>
            </a:pPr>
            <a:r>
              <a:rPr kumimoji="0" lang="en-US" sz="2000" b="1" i="0" u="none" strike="noStrike" cap="none" normalizeH="0" baseline="0" dirty="0">
                <a:ln>
                  <a:noFill/>
                </a:ln>
                <a:solidFill>
                  <a:schemeClr val="accent3">
                    <a:lumMod val="75000"/>
                  </a:schemeClr>
                </a:solidFill>
                <a:effectLst/>
                <a:latin typeface="Cambria" pitchFamily="18" charset="0"/>
                <a:ea typeface="Cambria" pitchFamily="18" charset="0"/>
                <a:cs typeface="Times New Roman" pitchFamily="18" charset="0"/>
              </a:rPr>
              <a:t>Hydrosphere</a:t>
            </a:r>
            <a:r>
              <a:rPr kumimoji="0" lang="en-US" sz="2000" b="0" i="0" u="none" strike="noStrike" cap="none" normalizeH="0" baseline="0" dirty="0">
                <a:ln>
                  <a:noFill/>
                </a:ln>
                <a:solidFill>
                  <a:schemeClr val="accent3">
                    <a:lumMod val="75000"/>
                  </a:schemeClr>
                </a:solidFill>
                <a:effectLst/>
                <a:latin typeface="Cambria" pitchFamily="18" charset="0"/>
                <a:ea typeface="Cambria" pitchFamily="18" charset="0"/>
                <a:cs typeface="Times New Roman" pitchFamily="18" charset="0"/>
              </a:rPr>
              <a:t> (water containing dissolved oxygen &amp; salts)</a:t>
            </a:r>
          </a:p>
          <a:p>
            <a:pPr marL="0" marR="0" lvl="0" indent="0" algn="l" defTabSz="914400" rtl="0" eaLnBrk="0" fontAlgn="base" latinLnBrk="0" hangingPunct="0">
              <a:lnSpc>
                <a:spcPct val="100000"/>
              </a:lnSpc>
              <a:spcBef>
                <a:spcPct val="0"/>
              </a:spcBef>
              <a:spcAft>
                <a:spcPct val="0"/>
              </a:spcAft>
              <a:buClrTx/>
              <a:buSzTx/>
              <a:buFontTx/>
              <a:buChar char="•"/>
              <a:tabLst>
                <a:tab pos="5886450" algn="l"/>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86450" algn="l"/>
              </a:tabLst>
            </a:pPr>
            <a:r>
              <a:rPr kumimoji="0" lang="en-US" sz="2000" b="1" i="0" u="none" strike="noStrike" cap="none" normalizeH="0" baseline="0" dirty="0">
                <a:ln>
                  <a:noFill/>
                </a:ln>
                <a:solidFill>
                  <a:schemeClr val="accent6">
                    <a:lumMod val="75000"/>
                  </a:schemeClr>
                </a:solidFill>
                <a:effectLst/>
                <a:latin typeface="Cambria" pitchFamily="18" charset="0"/>
                <a:ea typeface="Cambria" pitchFamily="18" charset="0"/>
                <a:cs typeface="Times New Roman" pitchFamily="18" charset="0"/>
              </a:rPr>
              <a:t>Lithosphere</a:t>
            </a:r>
            <a:r>
              <a:rPr kumimoji="0" lang="en-US" sz="2000" b="0" i="0" u="none" strike="noStrike" cap="none" normalizeH="0" baseline="0" dirty="0">
                <a:ln>
                  <a:noFill/>
                </a:ln>
                <a:solidFill>
                  <a:schemeClr val="accent6">
                    <a:lumMod val="75000"/>
                  </a:schemeClr>
                </a:solidFill>
                <a:effectLst/>
                <a:latin typeface="Cambria" pitchFamily="18" charset="0"/>
                <a:ea typeface="Cambria" pitchFamily="18" charset="0"/>
                <a:cs typeface="Times New Roman" pitchFamily="18" charset="0"/>
              </a:rPr>
              <a:t> (Solid or Land containing Minerals, salts, food &amp; nutrients)</a:t>
            </a:r>
          </a:p>
          <a:p>
            <a:pPr marL="0" marR="0" lvl="0" indent="0" algn="l" defTabSz="914400" rtl="0" eaLnBrk="0" fontAlgn="base" latinLnBrk="0" hangingPunct="0">
              <a:lnSpc>
                <a:spcPct val="100000"/>
              </a:lnSpc>
              <a:spcBef>
                <a:spcPct val="0"/>
              </a:spcBef>
              <a:spcAft>
                <a:spcPct val="0"/>
              </a:spcAft>
              <a:buClrTx/>
              <a:buSzTx/>
              <a:buFontTx/>
              <a:buChar char="•"/>
              <a:tabLst>
                <a:tab pos="5886450" algn="l"/>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886450" algn="l"/>
              </a:tabLst>
            </a:pPr>
            <a:r>
              <a:rPr kumimoji="0" lang="en-US" sz="2000" b="1" i="0" u="none" strike="noStrike" cap="none" normalizeH="0" baseline="0" dirty="0">
                <a:ln>
                  <a:noFill/>
                </a:ln>
                <a:solidFill>
                  <a:schemeClr val="bg1">
                    <a:lumMod val="65000"/>
                  </a:schemeClr>
                </a:solidFill>
                <a:effectLst/>
                <a:latin typeface="Cambria" pitchFamily="18" charset="0"/>
                <a:ea typeface="Cambria" pitchFamily="18" charset="0"/>
                <a:cs typeface="Times New Roman" pitchFamily="18" charset="0"/>
              </a:rPr>
              <a:t>Biosphere</a:t>
            </a:r>
            <a:r>
              <a:rPr kumimoji="0" lang="en-US" sz="2000" b="0" i="0" u="none" strike="noStrike" cap="none" normalizeH="0" baseline="0" dirty="0">
                <a:ln>
                  <a:noFill/>
                </a:ln>
                <a:solidFill>
                  <a:schemeClr val="bg1">
                    <a:lumMod val="65000"/>
                  </a:schemeClr>
                </a:solidFill>
                <a:effectLst/>
                <a:latin typeface="Cambria" pitchFamily="18" charset="0"/>
                <a:ea typeface="Cambria" pitchFamily="18" charset="0"/>
                <a:cs typeface="Times New Roman" pitchFamily="18" charset="0"/>
              </a:rPr>
              <a:t> (Life bearing layer)</a:t>
            </a:r>
            <a:endParaRPr kumimoji="0" lang="en-US" sz="2000" b="0" i="0" u="none" strike="noStrike" cap="none" normalizeH="0" baseline="0" dirty="0">
              <a:ln>
                <a:noFill/>
              </a:ln>
              <a:solidFill>
                <a:schemeClr val="bg1">
                  <a:lumMod val="65000"/>
                </a:schemeClr>
              </a:solidFill>
              <a:effectLst/>
              <a:latin typeface="Cambria" pitchFamily="18" charset="0"/>
              <a:ea typeface="Cambria" pitchFamily="18" charset="0"/>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83325" y="414552"/>
            <a:ext cx="10919012" cy="5201424"/>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a:ln>
                  <a:noFill/>
                </a:ln>
                <a:solidFill>
                  <a:srgbClr val="C00000"/>
                </a:solidFill>
                <a:effectLst/>
                <a:latin typeface="Cambria" pitchFamily="18" charset="0"/>
                <a:ea typeface="Cambria" pitchFamily="18" charset="0"/>
                <a:cs typeface="Times New Roman" pitchFamily="18" charset="0"/>
              </a:rPr>
              <a:t>Atmosphere</a:t>
            </a:r>
            <a:endParaRPr lang="en-US" sz="3200" dirty="0">
              <a:solidFill>
                <a:srgbClr val="C00000"/>
              </a:solidFill>
              <a:latin typeface="Cambria" pitchFamily="18" charset="0"/>
              <a:ea typeface="Cambria"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 The layer of </a:t>
            </a:r>
            <a:r>
              <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gases surrounding Earth is called the Atmosphere</a:t>
            </a: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Atmosphere may be considered </a:t>
            </a:r>
            <a:r>
              <a:rPr kumimoji="0" lang="en-US" sz="2000" b="0"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as a transport component </a:t>
            </a: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that moves the substances from atmospheric sources to the receptors.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Its storage capacity for matter is small compared to the other spheres, but it has an immense capability for spatially redistributing matters.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Atmosphere is divided into-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Troposphere</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Stratosphere</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Mesosphere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Ionosphere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Thermosphere &amp;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Exosphere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Cambria" pitchFamily="18" charset="0"/>
                <a:ea typeface="Cambria" pitchFamily="18" charset="0"/>
                <a:cs typeface="Times New Roman" pitchFamily="18" charset="0"/>
              </a:rPr>
              <a:t>                     </a:t>
            </a: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based on atmospheric condition and </a:t>
            </a:r>
            <a:r>
              <a:rPr kumimoji="0" lang="en-US" sz="2000" b="0" i="0" u="none" strike="noStrike" cap="none" normalizeH="0" baseline="0" dirty="0" err="1">
                <a:ln>
                  <a:noFill/>
                </a:ln>
                <a:solidFill>
                  <a:schemeClr val="tx1"/>
                </a:solidFill>
                <a:effectLst/>
                <a:latin typeface="Cambria" pitchFamily="18" charset="0"/>
                <a:ea typeface="Cambria" pitchFamily="18" charset="0"/>
                <a:cs typeface="Times New Roman" pitchFamily="18" charset="0"/>
              </a:rPr>
              <a:t>charateristics</a:t>
            </a:r>
            <a:r>
              <a:rPr kumimoji="0" lang="en-US" sz="2000" b="0" i="0" u="none" strike="noStrike" cap="none" normalizeH="0" baseline="0" dirty="0">
                <a:ln>
                  <a:noFill/>
                </a:ln>
                <a:solidFill>
                  <a:schemeClr val="tx1"/>
                </a:solidFill>
                <a:effectLst/>
                <a:latin typeface="Cambria" pitchFamily="18" charset="0"/>
                <a:ea typeface="Cambria" pitchFamily="18" charset="0"/>
                <a:cs typeface="Times New Roman" pitchFamily="18" charset="0"/>
              </a:rPr>
              <a:t>.</a:t>
            </a: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5577" y="501182"/>
            <a:ext cx="10829109" cy="4708981"/>
          </a:xfrm>
          <a:prstGeom prst="rect">
            <a:avLst/>
          </a:prstGeom>
        </p:spPr>
        <p:txBody>
          <a:bodyPr wrap="square">
            <a:spAutoFit/>
          </a:bodyPr>
          <a:lstStyle/>
          <a:p>
            <a:pPr lvl="0" eaLnBrk="0" fontAlgn="base" hangingPunct="0">
              <a:spcBef>
                <a:spcPct val="0"/>
              </a:spcBef>
              <a:spcAft>
                <a:spcPct val="0"/>
              </a:spcAft>
            </a:pPr>
            <a:r>
              <a:rPr lang="en-US" sz="2400" b="1" dirty="0">
                <a:solidFill>
                  <a:srgbClr val="C00000"/>
                </a:solidFill>
                <a:latin typeface="Cambria" pitchFamily="18" charset="0"/>
                <a:ea typeface="Cambria" pitchFamily="18" charset="0"/>
                <a:cs typeface="Arial" pitchFamily="34" charset="0"/>
              </a:rPr>
              <a:t>Hydrosphere</a:t>
            </a:r>
            <a:r>
              <a:rPr lang="en-US" sz="2400" dirty="0">
                <a:solidFill>
                  <a:srgbClr val="C00000"/>
                </a:solidFill>
                <a:latin typeface="Cambria" pitchFamily="18" charset="0"/>
                <a:ea typeface="Cambria" pitchFamily="18" charset="0"/>
                <a:cs typeface="Arial" pitchFamily="34" charset="0"/>
              </a:rPr>
              <a:t> </a:t>
            </a:r>
            <a:r>
              <a:rPr lang="en-US" sz="2400" b="1" dirty="0">
                <a:solidFill>
                  <a:srgbClr val="C00000"/>
                </a:solidFill>
                <a:latin typeface="Cambria" pitchFamily="18" charset="0"/>
                <a:ea typeface="Cambria" pitchFamily="18" charset="0"/>
                <a:cs typeface="Arial" pitchFamily="34" charset="0"/>
              </a:rPr>
              <a:t>:</a:t>
            </a:r>
          </a:p>
          <a:p>
            <a:pPr lvl="0" eaLnBrk="0" fontAlgn="base" hangingPunct="0">
              <a:spcBef>
                <a:spcPct val="0"/>
              </a:spcBef>
              <a:spcAft>
                <a:spcPct val="0"/>
              </a:spcAft>
            </a:pPr>
            <a:endParaRPr lang="en-US" sz="2400" dirty="0">
              <a:solidFill>
                <a:srgbClr val="C00000"/>
              </a:solidFill>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Approximately </a:t>
            </a:r>
            <a:r>
              <a:rPr lang="en-US" b="1" dirty="0">
                <a:solidFill>
                  <a:schemeClr val="accent5">
                    <a:lumMod val="75000"/>
                  </a:schemeClr>
                </a:solidFill>
                <a:latin typeface="Cambria" pitchFamily="18" charset="0"/>
                <a:ea typeface="Cambria" pitchFamily="18" charset="0"/>
                <a:cs typeface="Arial" pitchFamily="34" charset="0"/>
              </a:rPr>
              <a:t>74.5 per cent of the earth’s surface is made up of water and constitutes the hydrosphere</a:t>
            </a:r>
            <a:r>
              <a:rPr lang="en-US" dirty="0">
                <a:latin typeface="Cambria" pitchFamily="18" charset="0"/>
                <a:ea typeface="Cambria" pitchFamily="18" charset="0"/>
                <a:cs typeface="Arial" pitchFamily="34" charset="0"/>
              </a:rPr>
              <a:t>. </a:t>
            </a:r>
          </a:p>
          <a:p>
            <a:pPr lvl="0" eaLnBrk="0" fontAlgn="base" hangingPunct="0">
              <a:spcBef>
                <a:spcPct val="0"/>
              </a:spcBef>
              <a:spcAft>
                <a:spcPct val="0"/>
              </a:spcAft>
            </a:pPr>
            <a:r>
              <a:rPr lang="en-US" dirty="0">
                <a:latin typeface="Cambria" pitchFamily="18" charset="0"/>
                <a:ea typeface="Cambria" pitchFamily="18" charset="0"/>
                <a:cs typeface="Arial" pitchFamily="34" charset="0"/>
              </a:rPr>
              <a:t>The water resources include oceans, seas, rivers, lakes, streams, ponds, glaciers, polar ice caps and ground water.</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Of this, about </a:t>
            </a:r>
            <a:r>
              <a:rPr lang="en-US" b="1" dirty="0">
                <a:solidFill>
                  <a:schemeClr val="accent5">
                    <a:lumMod val="75000"/>
                  </a:schemeClr>
                </a:solidFill>
                <a:latin typeface="Cambria" pitchFamily="18" charset="0"/>
                <a:ea typeface="Cambria" pitchFamily="18" charset="0"/>
                <a:cs typeface="Arial" pitchFamily="34" charset="0"/>
              </a:rPr>
              <a:t>97 per cent of the water is salty </a:t>
            </a:r>
            <a:r>
              <a:rPr lang="en-US" dirty="0">
                <a:latin typeface="Cambria" pitchFamily="18" charset="0"/>
                <a:ea typeface="Cambria" pitchFamily="18" charset="0"/>
                <a:cs typeface="Arial" pitchFamily="34" charset="0"/>
              </a:rPr>
              <a:t>and is present in oceans and seas, </a:t>
            </a:r>
            <a:r>
              <a:rPr lang="en-US" b="1" dirty="0">
                <a:solidFill>
                  <a:schemeClr val="accent2">
                    <a:lumMod val="75000"/>
                  </a:schemeClr>
                </a:solidFill>
                <a:latin typeface="Cambria" pitchFamily="18" charset="0"/>
                <a:ea typeface="Cambria" pitchFamily="18" charset="0"/>
                <a:cs typeface="Arial" pitchFamily="34" charset="0"/>
              </a:rPr>
              <a:t>2.3 per cent is present as ice caps </a:t>
            </a:r>
            <a:r>
              <a:rPr lang="en-US" dirty="0">
                <a:latin typeface="Cambria" pitchFamily="18" charset="0"/>
                <a:ea typeface="Cambria" pitchFamily="18" charset="0"/>
                <a:cs typeface="Arial" pitchFamily="34" charset="0"/>
              </a:rPr>
              <a:t>and the remaining </a:t>
            </a:r>
            <a:r>
              <a:rPr lang="en-US" b="1" dirty="0">
                <a:solidFill>
                  <a:schemeClr val="accent6">
                    <a:lumMod val="75000"/>
                  </a:schemeClr>
                </a:solidFill>
                <a:latin typeface="Cambria" pitchFamily="18" charset="0"/>
                <a:ea typeface="Cambria" pitchFamily="18" charset="0"/>
                <a:cs typeface="Arial" pitchFamily="34" charset="0"/>
              </a:rPr>
              <a:t>less than1 per cent (0.7%) as fresh water </a:t>
            </a:r>
            <a:r>
              <a:rPr lang="en-US" dirty="0">
                <a:latin typeface="Cambria" pitchFamily="18" charset="0"/>
                <a:ea typeface="Cambria" pitchFamily="18" charset="0"/>
                <a:cs typeface="Arial" pitchFamily="34" charset="0"/>
              </a:rPr>
              <a:t>which we use variously.</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Water near the poles is very cold and freezes to form polar ice caps, glaciers or icebergs. </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However, at the equator water evaporates into gas due to high temperature.</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The frozen water in its own sphere is known as ‘</a:t>
            </a:r>
            <a:r>
              <a:rPr lang="en-US" b="1" dirty="0" err="1">
                <a:solidFill>
                  <a:schemeClr val="accent5">
                    <a:lumMod val="75000"/>
                  </a:schemeClr>
                </a:solidFill>
                <a:latin typeface="Cambria" pitchFamily="18" charset="0"/>
                <a:ea typeface="Cambria" pitchFamily="18" charset="0"/>
                <a:cs typeface="Arial" pitchFamily="34" charset="0"/>
              </a:rPr>
              <a:t>cryosphere</a:t>
            </a:r>
            <a:r>
              <a:rPr lang="en-US" dirty="0">
                <a:latin typeface="Cambria" pitchFamily="18" charset="0"/>
                <a:ea typeface="Cambria" pitchFamily="18" charset="0"/>
                <a:cs typeface="Arial" pitchFamily="34" charset="0"/>
              </a:rPr>
              <a:t>’. Water is very essential for life and it is believed that the first signs of life were found in water.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634" y="182976"/>
            <a:ext cx="11416937" cy="6924973"/>
          </a:xfrm>
          <a:prstGeom prst="rect">
            <a:avLst/>
          </a:prstGeom>
        </p:spPr>
        <p:txBody>
          <a:bodyPr wrap="square">
            <a:spAutoFit/>
          </a:bodyPr>
          <a:lstStyle/>
          <a:p>
            <a:pPr lvl="0" eaLnBrk="0" fontAlgn="base" hangingPunct="0">
              <a:spcBef>
                <a:spcPct val="0"/>
              </a:spcBef>
              <a:spcAft>
                <a:spcPct val="0"/>
              </a:spcAft>
            </a:pPr>
            <a:r>
              <a:rPr lang="en-US" sz="2400" b="1" dirty="0">
                <a:solidFill>
                  <a:srgbClr val="C00000"/>
                </a:solidFill>
                <a:latin typeface="Cambria" pitchFamily="18" charset="0"/>
                <a:ea typeface="Cambria" pitchFamily="18" charset="0"/>
                <a:cs typeface="Arial" pitchFamily="34" charset="0"/>
              </a:rPr>
              <a:t>Lithosphere (Land)</a:t>
            </a:r>
            <a:r>
              <a:rPr lang="en-US" sz="2400" dirty="0">
                <a:solidFill>
                  <a:srgbClr val="C00000"/>
                </a:solidFill>
                <a:latin typeface="Cambria" pitchFamily="18" charset="0"/>
                <a:ea typeface="Cambria" pitchFamily="18" charset="0"/>
                <a:cs typeface="Arial" pitchFamily="34" charset="0"/>
              </a:rPr>
              <a:t>:</a:t>
            </a:r>
          </a:p>
          <a:p>
            <a:pPr lvl="0" eaLnBrk="0" fontAlgn="base" hangingPunct="0">
              <a:spcBef>
                <a:spcPct val="0"/>
              </a:spcBef>
              <a:spcAft>
                <a:spcPct val="0"/>
              </a:spcAft>
            </a:pPr>
            <a:r>
              <a:rPr lang="en-US" sz="2000" dirty="0">
                <a:latin typeface="Cambria" pitchFamily="18" charset="0"/>
                <a:ea typeface="Cambria" pitchFamily="18" charset="0"/>
                <a:cs typeface="Times New Roman" pitchFamily="18" charset="0"/>
              </a:rPr>
              <a:t>The Lithosphere is the solid shell of inorganic material on the surface of the earth.  It is composed of soil particles and the underlying rocks down to a depth of 50km.</a:t>
            </a:r>
            <a:endParaRPr lang="en-US" sz="2000"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sz="2000" dirty="0">
                <a:latin typeface="Cambria" pitchFamily="18" charset="0"/>
                <a:ea typeface="Cambria" pitchFamily="18" charset="0"/>
                <a:cs typeface="Arial" pitchFamily="34" charset="0"/>
              </a:rPr>
              <a:t>The uppermost part of the solid earth, consisting of weathered rocks, minerals and organic matters together, is known as </a:t>
            </a:r>
            <a:r>
              <a:rPr lang="en-US" sz="2000" b="1" dirty="0">
                <a:solidFill>
                  <a:schemeClr val="accent5">
                    <a:lumMod val="75000"/>
                  </a:schemeClr>
                </a:solidFill>
                <a:latin typeface="Cambria" pitchFamily="18" charset="0"/>
                <a:ea typeface="Cambria" pitchFamily="18" charset="0"/>
                <a:cs typeface="Arial" pitchFamily="34" charset="0"/>
              </a:rPr>
              <a:t>soil</a:t>
            </a:r>
            <a:r>
              <a:rPr lang="en-US" sz="2000" dirty="0">
                <a:latin typeface="Cambria" pitchFamily="18" charset="0"/>
                <a:ea typeface="Cambria" pitchFamily="18" charset="0"/>
                <a:cs typeface="Arial" pitchFamily="34" charset="0"/>
              </a:rPr>
              <a:t>.</a:t>
            </a:r>
          </a:p>
          <a:p>
            <a:pPr lvl="0" eaLnBrk="0" fontAlgn="base" hangingPunct="0">
              <a:spcBef>
                <a:spcPct val="0"/>
              </a:spcBef>
              <a:spcAft>
                <a:spcPct val="0"/>
              </a:spcAft>
            </a:pPr>
            <a:r>
              <a:rPr lang="en-US" sz="2000" dirty="0">
                <a:latin typeface="Cambria" pitchFamily="18" charset="0"/>
                <a:ea typeface="Cambria" pitchFamily="18" charset="0"/>
                <a:cs typeface="Arial" pitchFamily="34" charset="0"/>
              </a:rPr>
              <a:t>The soil layer is also referred to as the </a:t>
            </a:r>
            <a:r>
              <a:rPr lang="en-US" sz="2000" b="1" dirty="0" err="1">
                <a:solidFill>
                  <a:srgbClr val="7030A0"/>
                </a:solidFill>
                <a:latin typeface="Cambria" pitchFamily="18" charset="0"/>
                <a:ea typeface="Cambria" pitchFamily="18" charset="0"/>
                <a:cs typeface="Arial" pitchFamily="34" charset="0"/>
              </a:rPr>
              <a:t>pedosphere</a:t>
            </a:r>
            <a:r>
              <a:rPr lang="en-US" sz="2000" dirty="0">
                <a:latin typeface="Cambria" pitchFamily="18" charset="0"/>
                <a:ea typeface="Cambria" pitchFamily="18" charset="0"/>
                <a:cs typeface="Arial" pitchFamily="34" charset="0"/>
              </a:rPr>
              <a:t> which is a mixture of inorganic and organic solid matter, air, water and micro organisms.  </a:t>
            </a:r>
          </a:p>
          <a:p>
            <a:pPr lvl="0" eaLnBrk="0" fontAlgn="base" hangingPunct="0">
              <a:spcBef>
                <a:spcPct val="0"/>
              </a:spcBef>
              <a:spcAft>
                <a:spcPct val="0"/>
              </a:spcAft>
            </a:pPr>
            <a:r>
              <a:rPr lang="en-US" sz="2000" dirty="0">
                <a:latin typeface="Cambria" pitchFamily="18" charset="0"/>
                <a:ea typeface="Cambria" pitchFamily="18" charset="0"/>
                <a:cs typeface="Arial" pitchFamily="34" charset="0"/>
              </a:rPr>
              <a:t>Within the soil, biochemical reactions by micro organisms are responsible for most of the chemical changes of matter.</a:t>
            </a:r>
          </a:p>
          <a:p>
            <a:pPr lvl="0" eaLnBrk="0" fontAlgn="base" hangingPunct="0">
              <a:spcBef>
                <a:spcPct val="0"/>
              </a:spcBef>
              <a:spcAft>
                <a:spcPct val="0"/>
              </a:spcAft>
            </a:pPr>
            <a:r>
              <a:rPr lang="en-US" sz="2000" dirty="0">
                <a:latin typeface="Cambria" pitchFamily="18" charset="0"/>
                <a:ea typeface="Cambria" pitchFamily="18" charset="0"/>
                <a:cs typeface="Arial" pitchFamily="34" charset="0"/>
              </a:rPr>
              <a:t>Land is very important for use in agriculture, industrialization, transportation, recreation, etc. The interior of the lithosphere consists of mantle followed by core.</a:t>
            </a:r>
          </a:p>
          <a:p>
            <a:pPr lvl="0" eaLnBrk="0" fontAlgn="base" hangingPunct="0">
              <a:spcBef>
                <a:spcPct val="0"/>
              </a:spcBef>
              <a:spcAft>
                <a:spcPct val="0"/>
              </a:spcAft>
            </a:pPr>
            <a:endParaRPr lang="en-US" sz="2000"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sz="2000" b="1" dirty="0" err="1">
                <a:solidFill>
                  <a:srgbClr val="002060"/>
                </a:solidFill>
                <a:latin typeface="Cambria" pitchFamily="18" charset="0"/>
                <a:ea typeface="Cambria" pitchFamily="18" charset="0"/>
                <a:cs typeface="Times New Roman" pitchFamily="18" charset="0"/>
              </a:rPr>
              <a:t>Crust:</a:t>
            </a:r>
            <a:r>
              <a:rPr lang="en-US" sz="2000" dirty="0" err="1">
                <a:latin typeface="Cambria" pitchFamily="18" charset="0"/>
                <a:ea typeface="Cambria" pitchFamily="18" charset="0"/>
                <a:cs typeface="Times New Roman" pitchFamily="18" charset="0"/>
              </a:rPr>
              <a:t>It</a:t>
            </a:r>
            <a:r>
              <a:rPr lang="en-US" sz="2000" dirty="0">
                <a:latin typeface="Cambria" pitchFamily="18" charset="0"/>
                <a:ea typeface="Cambria" pitchFamily="18" charset="0"/>
                <a:cs typeface="Times New Roman" pitchFamily="18" charset="0"/>
              </a:rPr>
              <a:t> is a solid outer layer or hard outer Covering surface of the earth.</a:t>
            </a:r>
            <a:endParaRPr lang="en-US" sz="2000"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sz="2000" dirty="0">
                <a:latin typeface="Cambria" pitchFamily="18" charset="0"/>
                <a:ea typeface="Cambria" pitchFamily="18" charset="0"/>
                <a:cs typeface="Times New Roman" pitchFamily="18" charset="0"/>
              </a:rPr>
              <a:t>Thickness: Minimum: 5 km i.e., beneath the ocean. Oceanic Crust, Density: 3 to 3.3 g/cc</a:t>
            </a:r>
            <a:endParaRPr lang="en-US" sz="2000"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sz="2000" dirty="0">
                <a:latin typeface="Cambria" pitchFamily="18" charset="0"/>
                <a:ea typeface="Cambria" pitchFamily="18" charset="0"/>
                <a:cs typeface="Times New Roman" pitchFamily="18" charset="0"/>
              </a:rPr>
              <a:t>Maximum: ≈ 80-100km i.e., at the highest mountain ranges. Continental Crust, Density: 2.7 to 3 g/cc</a:t>
            </a:r>
          </a:p>
          <a:p>
            <a:pPr lvl="0" eaLnBrk="0" fontAlgn="base" hangingPunct="0">
              <a:spcBef>
                <a:spcPct val="0"/>
              </a:spcBef>
              <a:spcAft>
                <a:spcPct val="0"/>
              </a:spcAft>
            </a:pPr>
            <a:endParaRPr lang="en-US" sz="2000" dirty="0">
              <a:latin typeface="Cambria" pitchFamily="18" charset="0"/>
              <a:ea typeface="Cambria" pitchFamily="18" charset="0"/>
              <a:cs typeface="Times New Roman" pitchFamily="18" charset="0"/>
            </a:endParaRPr>
          </a:p>
          <a:p>
            <a:pPr lvl="0" eaLnBrk="0" fontAlgn="base" hangingPunct="0">
              <a:spcBef>
                <a:spcPct val="0"/>
              </a:spcBef>
              <a:spcAft>
                <a:spcPct val="0"/>
              </a:spcAft>
            </a:pPr>
            <a:r>
              <a:rPr lang="en-US" sz="2000" b="1" dirty="0">
                <a:solidFill>
                  <a:srgbClr val="002060"/>
                </a:solidFill>
                <a:latin typeface="Cambria" pitchFamily="18" charset="0"/>
                <a:ea typeface="Cambria" pitchFamily="18" charset="0"/>
                <a:cs typeface="Times New Roman" pitchFamily="18" charset="0"/>
              </a:rPr>
              <a:t>Mantle</a:t>
            </a:r>
            <a:r>
              <a:rPr lang="en-US" sz="2000" b="1" dirty="0">
                <a:latin typeface="Cambria" pitchFamily="18" charset="0"/>
                <a:ea typeface="Cambria" pitchFamily="18" charset="0"/>
                <a:cs typeface="Times New Roman" pitchFamily="18" charset="0"/>
              </a:rPr>
              <a:t>: </a:t>
            </a:r>
            <a:r>
              <a:rPr lang="en-US" sz="2000" dirty="0">
                <a:latin typeface="Cambria" pitchFamily="18" charset="0"/>
                <a:ea typeface="Cambria" pitchFamily="18" charset="0"/>
                <a:cs typeface="Times New Roman" pitchFamily="18" charset="0"/>
              </a:rPr>
              <a:t>Thickness: ≈ 2900 km; Average density: 3 to 5.5 g/cc; Temperature: ≈ 700</a:t>
            </a:r>
            <a:r>
              <a:rPr lang="en-US" sz="2000" baseline="30000" dirty="0">
                <a:latin typeface="Cambria" pitchFamily="18" charset="0"/>
                <a:ea typeface="Cambria" pitchFamily="18" charset="0"/>
                <a:cs typeface="Times New Roman" pitchFamily="18" charset="0"/>
              </a:rPr>
              <a:t>0</a:t>
            </a:r>
            <a:r>
              <a:rPr lang="en-US" sz="2000" dirty="0">
                <a:latin typeface="Cambria" pitchFamily="18" charset="0"/>
                <a:ea typeface="Cambria" pitchFamily="18" charset="0"/>
                <a:cs typeface="Times New Roman" pitchFamily="18" charset="0"/>
              </a:rPr>
              <a:t>C to 1800</a:t>
            </a:r>
            <a:r>
              <a:rPr lang="en-US" sz="2000" baseline="30000" dirty="0">
                <a:latin typeface="Cambria" pitchFamily="18" charset="0"/>
                <a:ea typeface="Cambria" pitchFamily="18" charset="0"/>
                <a:cs typeface="Times New Roman" pitchFamily="18" charset="0"/>
              </a:rPr>
              <a:t>0</a:t>
            </a:r>
            <a:r>
              <a:rPr lang="en-US" sz="2000" dirty="0">
                <a:latin typeface="Cambria" pitchFamily="18" charset="0"/>
                <a:ea typeface="Cambria" pitchFamily="18" charset="0"/>
                <a:cs typeface="Times New Roman" pitchFamily="18" charset="0"/>
              </a:rPr>
              <a:t>C</a:t>
            </a:r>
            <a:endParaRPr lang="en-US" sz="2000"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sz="2000" b="1" dirty="0">
                <a:solidFill>
                  <a:srgbClr val="002060"/>
                </a:solidFill>
                <a:latin typeface="Cambria" pitchFamily="18" charset="0"/>
                <a:ea typeface="Cambria" pitchFamily="18" charset="0"/>
                <a:cs typeface="Times New Roman" pitchFamily="18" charset="0"/>
              </a:rPr>
              <a:t>Core:</a:t>
            </a:r>
            <a:r>
              <a:rPr lang="en-US" sz="2000" dirty="0">
                <a:solidFill>
                  <a:srgbClr val="002060"/>
                </a:solidFill>
                <a:latin typeface="Cambria" pitchFamily="18" charset="0"/>
                <a:ea typeface="Cambria" pitchFamily="18" charset="0"/>
                <a:cs typeface="Times New Roman" pitchFamily="18" charset="0"/>
              </a:rPr>
              <a:t> </a:t>
            </a:r>
            <a:r>
              <a:rPr lang="en-US" sz="2000" dirty="0">
                <a:latin typeface="Cambria" pitchFamily="18" charset="0"/>
                <a:ea typeface="Cambria" pitchFamily="18" charset="0"/>
                <a:cs typeface="Times New Roman" pitchFamily="18" charset="0"/>
              </a:rPr>
              <a:t>Begins at a depth of 2900 km.</a:t>
            </a:r>
            <a:endParaRPr lang="en-US" sz="2000" dirty="0">
              <a:latin typeface="Cambria" pitchFamily="18" charset="0"/>
              <a:ea typeface="Cambria" pitchFamily="18" charset="0"/>
              <a:cs typeface="Arial" pitchFamily="34" charset="0"/>
            </a:endParaRPr>
          </a:p>
          <a:p>
            <a:pPr lvl="0" eaLnBrk="0" fontAlgn="base" hangingPunct="0">
              <a:spcBef>
                <a:spcPct val="0"/>
              </a:spcBef>
              <a:spcAft>
                <a:spcPct val="0"/>
              </a:spcAft>
              <a:buFontTx/>
              <a:buChar char="•"/>
            </a:pPr>
            <a:r>
              <a:rPr lang="en-US" sz="2000" dirty="0">
                <a:latin typeface="Cambria" pitchFamily="18" charset="0"/>
                <a:ea typeface="Cambria" pitchFamily="18" charset="0"/>
                <a:cs typeface="Times New Roman" pitchFamily="18" charset="0"/>
              </a:rPr>
              <a:t>Outer core: ≈ 2000km, Density=10 to 12g/cc, Composition: Fe, Ni, S and Oxygen</a:t>
            </a:r>
            <a:endParaRPr lang="en-US" sz="2000" dirty="0">
              <a:latin typeface="Cambria" pitchFamily="18" charset="0"/>
              <a:ea typeface="Cambria" pitchFamily="18" charset="0"/>
              <a:cs typeface="Arial" pitchFamily="34" charset="0"/>
            </a:endParaRPr>
          </a:p>
          <a:p>
            <a:pPr lvl="0" eaLnBrk="0" fontAlgn="base" hangingPunct="0">
              <a:spcBef>
                <a:spcPct val="0"/>
              </a:spcBef>
              <a:spcAft>
                <a:spcPct val="0"/>
              </a:spcAft>
              <a:buFontTx/>
              <a:buChar char="•"/>
            </a:pPr>
            <a:r>
              <a:rPr lang="en-US" sz="2000" dirty="0">
                <a:latin typeface="Cambria" pitchFamily="18" charset="0"/>
                <a:ea typeface="Cambria" pitchFamily="18" charset="0"/>
                <a:cs typeface="Times New Roman" pitchFamily="18" charset="0"/>
              </a:rPr>
              <a:t>Inner core: ≈ 1200km, Density=12 to 13g/cc, Composition: Fe and Nickel.</a:t>
            </a:r>
            <a:endParaRPr lang="en-US" sz="2000"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sz="2000" dirty="0">
                <a:latin typeface="Cambria" pitchFamily="18" charset="0"/>
                <a:ea typeface="Cambria" pitchFamily="18" charset="0"/>
                <a:cs typeface="Times New Roman" pitchFamily="18" charset="0"/>
              </a:rPr>
              <a:t>Temperature: ≈ 4000</a:t>
            </a:r>
            <a:r>
              <a:rPr lang="en-US" sz="2000" baseline="30000" dirty="0">
                <a:latin typeface="Cambria" pitchFamily="18" charset="0"/>
                <a:ea typeface="Cambria" pitchFamily="18" charset="0"/>
                <a:cs typeface="Times New Roman" pitchFamily="18" charset="0"/>
              </a:rPr>
              <a:t>0</a:t>
            </a:r>
            <a:r>
              <a:rPr lang="en-US" sz="2000" dirty="0">
                <a:latin typeface="Cambria" pitchFamily="18" charset="0"/>
                <a:ea typeface="Cambria" pitchFamily="18" charset="0"/>
                <a:cs typeface="Times New Roman" pitchFamily="18" charset="0"/>
              </a:rPr>
              <a:t>C to 5700</a:t>
            </a:r>
            <a:r>
              <a:rPr lang="en-US" sz="2000" baseline="30000" dirty="0">
                <a:latin typeface="Cambria" pitchFamily="18" charset="0"/>
                <a:ea typeface="Cambria" pitchFamily="18" charset="0"/>
                <a:cs typeface="Times New Roman" pitchFamily="18" charset="0"/>
              </a:rPr>
              <a:t>0</a:t>
            </a:r>
            <a:r>
              <a:rPr lang="en-US" sz="2000" dirty="0">
                <a:latin typeface="Cambria" pitchFamily="18" charset="0"/>
                <a:ea typeface="Cambria" pitchFamily="18" charset="0"/>
                <a:cs typeface="Times New Roman" pitchFamily="18" charset="0"/>
              </a:rPr>
              <a:t>C</a:t>
            </a:r>
            <a:endParaRPr lang="en-US" sz="2000" dirty="0">
              <a:latin typeface="Cambria" pitchFamily="18" charset="0"/>
              <a:ea typeface="Cambria" pitchFamily="18" charset="0"/>
              <a:cs typeface="Arial" pitchFamily="34" charset="0"/>
            </a:endParaRPr>
          </a:p>
          <a:p>
            <a:pPr lvl="0" eaLnBrk="0" fontAlgn="base" hangingPunct="0">
              <a:spcBef>
                <a:spcPct val="0"/>
              </a:spcBef>
              <a:spcAft>
                <a:spcPct val="0"/>
              </a:spcAft>
            </a:pPr>
            <a:endParaRPr lang="en-US" sz="2000" dirty="0">
              <a:latin typeface="Cambria" pitchFamily="18" charset="0"/>
              <a:ea typeface="Cambria" pitchFamily="18" charset="0"/>
              <a:cs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445" y="182880"/>
            <a:ext cx="11443063" cy="6463308"/>
          </a:xfrm>
          <a:prstGeom prst="rect">
            <a:avLst/>
          </a:prstGeom>
        </p:spPr>
        <p:txBody>
          <a:bodyPr wrap="square">
            <a:spAutoFit/>
          </a:bodyPr>
          <a:lstStyle/>
          <a:p>
            <a:pPr lvl="0" eaLnBrk="0" fontAlgn="base" hangingPunct="0">
              <a:spcBef>
                <a:spcPct val="0"/>
              </a:spcBef>
              <a:spcAft>
                <a:spcPct val="0"/>
              </a:spcAft>
            </a:pPr>
            <a:r>
              <a:rPr lang="en-US" b="1" dirty="0">
                <a:solidFill>
                  <a:srgbClr val="C00000"/>
                </a:solidFill>
                <a:latin typeface="Cambria" pitchFamily="18" charset="0"/>
                <a:ea typeface="Cambria" pitchFamily="18" charset="0"/>
                <a:cs typeface="Arial" pitchFamily="34" charset="0"/>
              </a:rPr>
              <a:t>Biosphere</a:t>
            </a:r>
            <a:r>
              <a:rPr lang="en-US" dirty="0">
                <a:solidFill>
                  <a:srgbClr val="C00000"/>
                </a:solidFill>
                <a:latin typeface="Cambria" pitchFamily="18" charset="0"/>
                <a:ea typeface="Cambria" pitchFamily="18" charset="0"/>
                <a:cs typeface="Arial" pitchFamily="34" charset="0"/>
              </a:rPr>
              <a:t> </a:t>
            </a:r>
            <a:r>
              <a:rPr lang="en-US" b="1" dirty="0">
                <a:solidFill>
                  <a:srgbClr val="C00000"/>
                </a:solidFill>
                <a:latin typeface="Cambria" pitchFamily="18" charset="0"/>
                <a:ea typeface="Cambria" pitchFamily="18" charset="0"/>
                <a:cs typeface="Arial" pitchFamily="34" charset="0"/>
              </a:rPr>
              <a:t>:</a:t>
            </a:r>
            <a:endParaRPr lang="en-US" dirty="0">
              <a:solidFill>
                <a:srgbClr val="C00000"/>
              </a:solidFill>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It is that part of earth where living (biotic) organisms exist and </a:t>
            </a:r>
            <a:r>
              <a:rPr lang="en-US" b="1" dirty="0">
                <a:solidFill>
                  <a:srgbClr val="7030A0"/>
                </a:solidFill>
                <a:latin typeface="Cambria" pitchFamily="18" charset="0"/>
                <a:ea typeface="Cambria" pitchFamily="18" charset="0"/>
                <a:cs typeface="Arial" pitchFamily="34" charset="0"/>
              </a:rPr>
              <a:t>interact</a:t>
            </a:r>
            <a:r>
              <a:rPr lang="en-US" dirty="0">
                <a:latin typeface="Cambria" pitchFamily="18" charset="0"/>
                <a:ea typeface="Cambria" pitchFamily="18" charset="0"/>
                <a:cs typeface="Arial" pitchFamily="34" charset="0"/>
              </a:rPr>
              <a:t> with one another and also with the non-living (</a:t>
            </a:r>
            <a:r>
              <a:rPr lang="en-US" dirty="0" err="1">
                <a:latin typeface="Cambria" pitchFamily="18" charset="0"/>
                <a:ea typeface="Cambria" pitchFamily="18" charset="0"/>
                <a:cs typeface="Arial" pitchFamily="34" charset="0"/>
              </a:rPr>
              <a:t>abiotic</a:t>
            </a:r>
            <a:r>
              <a:rPr lang="en-US" dirty="0">
                <a:latin typeface="Cambria" pitchFamily="18" charset="0"/>
                <a:ea typeface="Cambria" pitchFamily="18" charset="0"/>
                <a:cs typeface="Arial" pitchFamily="34" charset="0"/>
              </a:rPr>
              <a:t>) components. </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The living organisms include all of the micro-organisms, plants and animals.</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solidFill>
                  <a:schemeClr val="accent6">
                    <a:lumMod val="75000"/>
                  </a:schemeClr>
                </a:solidFill>
                <a:latin typeface="Cambria" pitchFamily="18" charset="0"/>
                <a:ea typeface="Cambria" pitchFamily="18" charset="0"/>
                <a:cs typeface="Arial" pitchFamily="34" charset="0"/>
              </a:rPr>
              <a:t>Biosphere reaches well into the other three spheres, although there are no permanent inhabitants in the atmosphere.</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Relative to the volume of the earth, the biosphere constitutes only a </a:t>
            </a:r>
            <a:r>
              <a:rPr lang="en-US" b="1" dirty="0">
                <a:solidFill>
                  <a:schemeClr val="accent1">
                    <a:lumMod val="75000"/>
                  </a:schemeClr>
                </a:solidFill>
                <a:latin typeface="Cambria" pitchFamily="18" charset="0"/>
                <a:ea typeface="Cambria" pitchFamily="18" charset="0"/>
                <a:cs typeface="Arial" pitchFamily="34" charset="0"/>
              </a:rPr>
              <a:t>very thin surface layer, </a:t>
            </a:r>
            <a:r>
              <a:rPr lang="en-US" dirty="0">
                <a:latin typeface="Cambria" pitchFamily="18" charset="0"/>
                <a:ea typeface="Cambria" pitchFamily="18" charset="0"/>
                <a:cs typeface="Arial" pitchFamily="34" charset="0"/>
              </a:rPr>
              <a:t>which extends from 11,000 meters below sea level to 15,000 meters above it.</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In general, </a:t>
            </a:r>
            <a:r>
              <a:rPr lang="en-US" b="1" dirty="0">
                <a:solidFill>
                  <a:schemeClr val="accent6">
                    <a:lumMod val="75000"/>
                  </a:schemeClr>
                </a:solidFill>
                <a:latin typeface="Cambria" pitchFamily="18" charset="0"/>
                <a:ea typeface="Cambria" pitchFamily="18" charset="0"/>
                <a:cs typeface="Arial" pitchFamily="34" charset="0"/>
              </a:rPr>
              <a:t>biosphere includes most of the hydrosphere as well as parts of lower atmosphere and upper lithosphere</a:t>
            </a:r>
            <a:r>
              <a:rPr lang="en-US" dirty="0">
                <a:latin typeface="Cambria" pitchFamily="18" charset="0"/>
                <a:ea typeface="Cambria" pitchFamily="18" charset="0"/>
                <a:cs typeface="Arial" pitchFamily="34" charset="0"/>
              </a:rPr>
              <a:t>.</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The biosphere contains large quantities of elements such as carbon, nitrogen and oxygen. Other essential elements like phosphorus, calcium and potassium are present in smaller amounts.</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Bulk of the functioning in the eco-system is based on the input of solar energy and there is continual recycling of materials at the eco­system and biosphere levels.</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For example, green plants use carbon dioxide for photosynthesis and release oxygen into the atmosphere, which is then inhaled by the animals for respiration who in return release carbon dioxide.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6" name="Rectangle 1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149505" name="Group 1"/>
          <p:cNvGrpSpPr>
            <a:grpSpLocks/>
          </p:cNvGrpSpPr>
          <p:nvPr/>
        </p:nvGrpSpPr>
        <p:grpSpPr bwMode="auto">
          <a:xfrm>
            <a:off x="4403000" y="4153988"/>
            <a:ext cx="3421652" cy="2312126"/>
            <a:chOff x="5690" y="11615"/>
            <a:chExt cx="3119" cy="2568"/>
          </a:xfrm>
        </p:grpSpPr>
        <p:sp>
          <p:nvSpPr>
            <p:cNvPr id="149515" name="AutoShape 11"/>
            <p:cNvSpPr>
              <a:spLocks noChangeShapeType="1"/>
            </p:cNvSpPr>
            <p:nvPr/>
          </p:nvSpPr>
          <p:spPr bwMode="auto">
            <a:xfrm>
              <a:off x="7258" y="12103"/>
              <a:ext cx="15" cy="607"/>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49514" name="AutoShape 10"/>
            <p:cNvSpPr>
              <a:spLocks noChangeShapeType="1"/>
            </p:cNvSpPr>
            <p:nvPr/>
          </p:nvSpPr>
          <p:spPr bwMode="auto">
            <a:xfrm flipH="1">
              <a:off x="6165" y="13030"/>
              <a:ext cx="811" cy="665"/>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49513" name="Oval 9"/>
            <p:cNvSpPr>
              <a:spLocks noChangeArrowheads="1"/>
            </p:cNvSpPr>
            <p:nvPr/>
          </p:nvSpPr>
          <p:spPr bwMode="auto">
            <a:xfrm>
              <a:off x="6991" y="12710"/>
              <a:ext cx="587" cy="49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B</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9512" name="Oval 8"/>
            <p:cNvSpPr>
              <a:spLocks noChangeArrowheads="1"/>
            </p:cNvSpPr>
            <p:nvPr/>
          </p:nvSpPr>
          <p:spPr bwMode="auto">
            <a:xfrm>
              <a:off x="7028" y="11615"/>
              <a:ext cx="490" cy="48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9511" name="Oval 7"/>
            <p:cNvSpPr>
              <a:spLocks noChangeArrowheads="1"/>
            </p:cNvSpPr>
            <p:nvPr/>
          </p:nvSpPr>
          <p:spPr bwMode="auto">
            <a:xfrm>
              <a:off x="5690" y="13637"/>
              <a:ext cx="490" cy="48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L</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9510" name="Oval 6"/>
            <p:cNvSpPr>
              <a:spLocks noChangeArrowheads="1"/>
            </p:cNvSpPr>
            <p:nvPr/>
          </p:nvSpPr>
          <p:spPr bwMode="auto">
            <a:xfrm>
              <a:off x="8319" y="13695"/>
              <a:ext cx="490" cy="48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H</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9509" name="AutoShape 5"/>
            <p:cNvSpPr>
              <a:spLocks noChangeShapeType="1"/>
            </p:cNvSpPr>
            <p:nvPr/>
          </p:nvSpPr>
          <p:spPr bwMode="auto">
            <a:xfrm flipH="1">
              <a:off x="5956" y="11888"/>
              <a:ext cx="1035" cy="1749"/>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49508" name="AutoShape 4"/>
            <p:cNvSpPr>
              <a:spLocks noChangeShapeType="1"/>
            </p:cNvSpPr>
            <p:nvPr/>
          </p:nvSpPr>
          <p:spPr bwMode="auto">
            <a:xfrm>
              <a:off x="7518" y="11888"/>
              <a:ext cx="950" cy="1807"/>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49507" name="AutoShape 3"/>
            <p:cNvSpPr>
              <a:spLocks noChangeShapeType="1"/>
            </p:cNvSpPr>
            <p:nvPr/>
          </p:nvSpPr>
          <p:spPr bwMode="auto">
            <a:xfrm flipH="1">
              <a:off x="6180" y="13867"/>
              <a:ext cx="2139" cy="1"/>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49506" name="AutoShape 2"/>
            <p:cNvSpPr>
              <a:spLocks noChangeShapeType="1"/>
            </p:cNvSpPr>
            <p:nvPr/>
          </p:nvSpPr>
          <p:spPr bwMode="auto">
            <a:xfrm flipH="1" flipV="1">
              <a:off x="7578" y="13030"/>
              <a:ext cx="741" cy="665"/>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grpSp>
      <p:sp>
        <p:nvSpPr>
          <p:cNvPr id="149521" name="Rectangle 17"/>
          <p:cNvSpPr>
            <a:spLocks noChangeArrowheads="1"/>
          </p:cNvSpPr>
          <p:nvPr/>
        </p:nvSpPr>
        <p:spPr bwMode="auto">
          <a:xfrm>
            <a:off x="0" y="457200"/>
            <a:ext cx="12192000" cy="0"/>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329113" algn="l"/>
              </a:tabLst>
            </a:pPr>
            <a:br>
              <a:rPr kumimoji="0" lang="en-US" sz="1100" b="0" i="0" u="none" strike="noStrike" cap="none" normalizeH="0" baseline="0">
                <a:ln>
                  <a:noFill/>
                </a:ln>
                <a:solidFill>
                  <a:schemeClr val="tx1"/>
                </a:solidFill>
                <a:effectLst/>
                <a:latin typeface="Arial" pitchFamily="34" charset="0"/>
                <a:cs typeface="Arial" pitchFamily="34" charset="0"/>
              </a:rPr>
            </a:br>
            <a:endPar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329113" algn="l"/>
              </a:tabLst>
            </a:pPr>
            <a:r>
              <a:rPr kumimoji="0" lang="en-US" sz="1200" b="0" i="0" u="none" strike="noStrike" cap="none" normalizeH="0" baseline="0">
                <a:ln>
                  <a:noFill/>
                </a:ln>
                <a:solidFill>
                  <a:srgbClr val="424142"/>
                </a:solidFill>
                <a:effectLst/>
                <a:latin typeface="Arial" pitchFamily="34" charset="0"/>
                <a:ea typeface="Times New Roman" pitchFamily="18" charset="0"/>
                <a:cs typeface="Arial" pitchFamily="34" charset="0"/>
              </a:rPr>
              <a:t>	</a:t>
            </a:r>
            <a:endParaRPr kumimoji="0" lang="en-US" sz="11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329113" algn="l"/>
              </a:tabLst>
            </a:pPr>
            <a:r>
              <a:rPr kumimoji="0" lang="en-US" sz="1200" b="0" i="0" u="none" strike="noStrike" cap="none" normalizeH="0" baseline="0">
                <a:ln>
                  <a:noFill/>
                </a:ln>
                <a:solidFill>
                  <a:srgbClr val="424142"/>
                </a:solidFill>
                <a:effectLst/>
                <a:latin typeface="Calibri" pitchFamily="34" charset="0"/>
                <a:ea typeface="Times New Roman" pitchFamily="18" charset="0"/>
                <a:cs typeface="Times New Roman" pitchFamily="18" charset="0"/>
              </a:rPr>
              <a:t>	</a:t>
            </a:r>
            <a:endPar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329113" algn="l"/>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6" name="Rectangle 15"/>
          <p:cNvSpPr/>
          <p:nvPr/>
        </p:nvSpPr>
        <p:spPr>
          <a:xfrm>
            <a:off x="509451" y="563439"/>
            <a:ext cx="11390811" cy="3416320"/>
          </a:xfrm>
          <a:prstGeom prst="rect">
            <a:avLst/>
          </a:prstGeom>
        </p:spPr>
        <p:txBody>
          <a:bodyPr wrap="square">
            <a:spAutoFit/>
          </a:bodyPr>
          <a:lstStyle/>
          <a:p>
            <a:pPr lvl="0" eaLnBrk="0" fontAlgn="base" hangingPunct="0">
              <a:spcBef>
                <a:spcPct val="0"/>
              </a:spcBef>
              <a:spcAft>
                <a:spcPct val="0"/>
              </a:spcAft>
            </a:pPr>
            <a:r>
              <a:rPr lang="en-US" dirty="0">
                <a:latin typeface="Cambria" pitchFamily="18" charset="0"/>
                <a:ea typeface="Cambria" pitchFamily="18" charset="0"/>
                <a:cs typeface="Arial" pitchFamily="34" charset="0"/>
              </a:rPr>
              <a:t>In biosphere, there is interactions among the organisms. </a:t>
            </a:r>
          </a:p>
          <a:p>
            <a:pPr lvl="0" eaLnBrk="0" fontAlgn="base" hangingPunct="0">
              <a:spcBef>
                <a:spcPct val="0"/>
              </a:spcBef>
              <a:spcAft>
                <a:spcPct val="0"/>
              </a:spcAft>
            </a:pPr>
            <a:r>
              <a:rPr lang="en-US" dirty="0">
                <a:latin typeface="Cambria" pitchFamily="18" charset="0"/>
                <a:ea typeface="Cambria" pitchFamily="18" charset="0"/>
                <a:cs typeface="Arial" pitchFamily="34" charset="0"/>
              </a:rPr>
              <a:t>When an </a:t>
            </a:r>
            <a:r>
              <a:rPr lang="en-US" b="1" dirty="0">
                <a:solidFill>
                  <a:schemeClr val="accent1">
                    <a:lumMod val="75000"/>
                  </a:schemeClr>
                </a:solidFill>
                <a:latin typeface="Cambria" pitchFamily="18" charset="0"/>
                <a:ea typeface="Cambria" pitchFamily="18" charset="0"/>
                <a:cs typeface="Arial" pitchFamily="34" charset="0"/>
              </a:rPr>
              <a:t>organism interacts with members of its own kind, </a:t>
            </a:r>
            <a:r>
              <a:rPr lang="en-US" dirty="0">
                <a:latin typeface="Cambria" pitchFamily="18" charset="0"/>
                <a:ea typeface="Cambria" pitchFamily="18" charset="0"/>
                <a:cs typeface="Arial" pitchFamily="34" charset="0"/>
              </a:rPr>
              <a:t>it is an </a:t>
            </a:r>
            <a:r>
              <a:rPr lang="en-US" b="1" dirty="0">
                <a:solidFill>
                  <a:schemeClr val="accent6">
                    <a:lumMod val="75000"/>
                  </a:schemeClr>
                </a:solidFill>
                <a:latin typeface="Cambria" pitchFamily="18" charset="0"/>
                <a:ea typeface="Cambria" pitchFamily="18" charset="0"/>
                <a:cs typeface="Arial" pitchFamily="34" charset="0"/>
              </a:rPr>
              <a:t>intra-specific interaction </a:t>
            </a:r>
            <a:r>
              <a:rPr lang="en-US" dirty="0">
                <a:latin typeface="Cambria" pitchFamily="18" charset="0"/>
                <a:ea typeface="Cambria" pitchFamily="18" charset="0"/>
                <a:cs typeface="Arial" pitchFamily="34" charset="0"/>
              </a:rPr>
              <a:t>like colonization and then aggregation, etc.</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On the other hand, </a:t>
            </a:r>
            <a:r>
              <a:rPr lang="en-US" b="1" dirty="0">
                <a:solidFill>
                  <a:schemeClr val="accent1">
                    <a:lumMod val="75000"/>
                  </a:schemeClr>
                </a:solidFill>
                <a:latin typeface="Cambria" pitchFamily="18" charset="0"/>
                <a:ea typeface="Cambria" pitchFamily="18" charset="0"/>
                <a:cs typeface="Arial" pitchFamily="34" charset="0"/>
              </a:rPr>
              <a:t>interaction between different species</a:t>
            </a:r>
            <a:r>
              <a:rPr lang="en-US" dirty="0">
                <a:latin typeface="Cambria" pitchFamily="18" charset="0"/>
                <a:ea typeface="Cambria" pitchFamily="18" charset="0"/>
                <a:cs typeface="Arial" pitchFamily="34" charset="0"/>
              </a:rPr>
              <a:t> is known as </a:t>
            </a:r>
            <a:r>
              <a:rPr lang="en-US" b="1" dirty="0">
                <a:solidFill>
                  <a:schemeClr val="accent6">
                    <a:lumMod val="75000"/>
                  </a:schemeClr>
                </a:solidFill>
                <a:latin typeface="Cambria" pitchFamily="18" charset="0"/>
                <a:ea typeface="Cambria" pitchFamily="18" charset="0"/>
                <a:cs typeface="Arial" pitchFamily="34" charset="0"/>
              </a:rPr>
              <a:t>inter-specific interaction </a:t>
            </a:r>
            <a:r>
              <a:rPr lang="en-US" dirty="0">
                <a:latin typeface="Cambria" pitchFamily="18" charset="0"/>
                <a:ea typeface="Cambria" pitchFamily="18" charset="0"/>
                <a:cs typeface="Arial" pitchFamily="34" charset="0"/>
              </a:rPr>
              <a:t>like neutralism, competition and prey-predator relationships.</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The interactions may be </a:t>
            </a:r>
            <a:r>
              <a:rPr lang="en-US" b="1" dirty="0">
                <a:solidFill>
                  <a:srgbClr val="FF0000"/>
                </a:solidFill>
                <a:latin typeface="Cambria" pitchFamily="18" charset="0"/>
                <a:ea typeface="Cambria" pitchFamily="18" charset="0"/>
                <a:cs typeface="Arial" pitchFamily="34" charset="0"/>
              </a:rPr>
              <a:t>harmful or beneficial </a:t>
            </a:r>
            <a:r>
              <a:rPr lang="en-US" dirty="0">
                <a:latin typeface="Cambria" pitchFamily="18" charset="0"/>
                <a:ea typeface="Cambria" pitchFamily="18" charset="0"/>
                <a:cs typeface="Arial" pitchFamily="34" charset="0"/>
              </a:rPr>
              <a:t>to the participants but are very important for the survival, growth, reproduction and continuance of the species.</a:t>
            </a:r>
          </a:p>
          <a:p>
            <a:pPr lvl="0" eaLnBrk="0" fontAlgn="base" hangingPunct="0">
              <a:spcBef>
                <a:spcPct val="0"/>
              </a:spcBef>
              <a:spcAft>
                <a:spcPct val="0"/>
              </a:spcAft>
            </a:pPr>
            <a:endParaRPr lang="en-US" dirty="0">
              <a:latin typeface="Cambria" pitchFamily="18" charset="0"/>
              <a:ea typeface="Cambria" pitchFamily="18" charset="0"/>
              <a:cs typeface="Arial" pitchFamily="34" charset="0"/>
            </a:endParaRPr>
          </a:p>
          <a:p>
            <a:pPr lvl="0" eaLnBrk="0" fontAlgn="base" hangingPunct="0">
              <a:spcBef>
                <a:spcPct val="0"/>
              </a:spcBef>
              <a:spcAft>
                <a:spcPct val="0"/>
              </a:spcAft>
            </a:pPr>
            <a:r>
              <a:rPr lang="en-US" dirty="0">
                <a:latin typeface="Cambria" pitchFamily="18" charset="0"/>
                <a:ea typeface="Cambria" pitchFamily="18" charset="0"/>
                <a:cs typeface="Arial" pitchFamily="34" charset="0"/>
              </a:rPr>
              <a:t>These four spheres (Atmosphere, Hydrosphere, Lithosphere and Biosphere) are closely inter-related and their inter-relation can be schematically depicted as follows:</a:t>
            </a:r>
            <a:endParaRPr lang="en-US" sz="2800" dirty="0">
              <a:latin typeface="Cambria" pitchFamily="18" charset="0"/>
              <a:ea typeface="Cambria" pitchFamily="18"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0113EA-9BD7-4199-B5B2-8D18A455655E}"/>
              </a:ext>
            </a:extLst>
          </p:cNvPr>
          <p:cNvSpPr txBox="1"/>
          <p:nvPr/>
        </p:nvSpPr>
        <p:spPr>
          <a:xfrm>
            <a:off x="1524001" y="378694"/>
            <a:ext cx="9144000" cy="461665"/>
          </a:xfrm>
          <a:prstGeom prst="rect">
            <a:avLst/>
          </a:prstGeom>
          <a:noFill/>
        </p:spPr>
        <p:txBody>
          <a:bodyPr wrap="square" rtlCol="0">
            <a:spAutoFit/>
          </a:bodyPr>
          <a:lstStyle/>
          <a:p>
            <a:r>
              <a:rPr lang="en-IN" sz="2400" dirty="0">
                <a:solidFill>
                  <a:schemeClr val="accent2"/>
                </a:solidFill>
              </a:rPr>
              <a:t>INTRODUCTION</a:t>
            </a:r>
          </a:p>
        </p:txBody>
      </p:sp>
      <p:sp>
        <p:nvSpPr>
          <p:cNvPr id="5" name="TextBox 4">
            <a:extLst>
              <a:ext uri="{FF2B5EF4-FFF2-40B4-BE49-F238E27FC236}">
                <a16:creationId xmlns:a16="http://schemas.microsoft.com/office/drawing/2014/main" id="{4E3B339B-C860-4051-A36E-B49256321C06}"/>
              </a:ext>
            </a:extLst>
          </p:cNvPr>
          <p:cNvSpPr txBox="1"/>
          <p:nvPr/>
        </p:nvSpPr>
        <p:spPr>
          <a:xfrm>
            <a:off x="1736443" y="960585"/>
            <a:ext cx="7287484" cy="4801314"/>
          </a:xfrm>
          <a:prstGeom prst="rect">
            <a:avLst/>
          </a:prstGeom>
          <a:noFill/>
        </p:spPr>
        <p:txBody>
          <a:bodyPr wrap="square" rtlCol="0">
            <a:spAutoFit/>
          </a:bodyPr>
          <a:lstStyle/>
          <a:p>
            <a:pPr algn="ctr"/>
            <a:r>
              <a:rPr lang="en-IN" b="1" dirty="0"/>
              <a:t>Definitions for ENVIRONMENT</a:t>
            </a:r>
          </a:p>
          <a:p>
            <a:pPr marL="342900" indent="-342900">
              <a:buFont typeface="+mj-lt"/>
              <a:buAutoNum type="arabicPeriod"/>
            </a:pPr>
            <a:r>
              <a:rPr lang="en-IN" dirty="0"/>
              <a:t>“ENVIRONMENT” is derived from French word ‘ENVIRON’ means surroundings, our surrounding includes </a:t>
            </a:r>
            <a:r>
              <a:rPr lang="en-IN" b="1" dirty="0"/>
              <a:t>biotic factors </a:t>
            </a:r>
            <a:r>
              <a:rPr lang="en-IN" dirty="0"/>
              <a:t>like human beings, plants, animals, microbes, etc. and </a:t>
            </a:r>
            <a:r>
              <a:rPr lang="en-IN" b="1" dirty="0"/>
              <a:t>abiotic factors </a:t>
            </a:r>
            <a:r>
              <a:rPr lang="en-IN" dirty="0"/>
              <a:t>such as light air, water, soil, etc.</a:t>
            </a:r>
          </a:p>
          <a:p>
            <a:pPr marL="342900" indent="-342900">
              <a:buFont typeface="+mj-lt"/>
              <a:buAutoNum type="arabicPeriod"/>
            </a:pPr>
            <a:r>
              <a:rPr lang="en-US" dirty="0"/>
              <a:t>Environmental Protection Act (1986) defined “Environment as the sum total of water, air and land, their interrelationship among themselves and with the human beings, other living beings and other property.</a:t>
            </a:r>
          </a:p>
          <a:p>
            <a:pPr marL="342900" indent="-342900">
              <a:buFont typeface="+mj-lt"/>
              <a:buAutoNum type="arabicPeriod"/>
            </a:pPr>
            <a:r>
              <a:rPr lang="en-US" b="1" dirty="0"/>
              <a:t>“ external surroundings and conditions which directly or indirectly affects the living organism”</a:t>
            </a:r>
          </a:p>
          <a:p>
            <a:pPr marL="342900" indent="-342900">
              <a:buFont typeface="+mj-lt"/>
              <a:buAutoNum type="arabicPeriod"/>
            </a:pPr>
            <a:r>
              <a:rPr lang="en-US" dirty="0"/>
              <a:t>Its components include biology, geology, chemistry, physics, engineering, sociology, health, anthropology, economics, statistics, computers and philosophy .</a:t>
            </a:r>
          </a:p>
          <a:p>
            <a:pPr marL="342900" indent="-342900">
              <a:buFont typeface="+mj-lt"/>
              <a:buAutoNum type="arabicPeriod"/>
            </a:pPr>
            <a:r>
              <a:rPr lang="en-US" dirty="0"/>
              <a:t>It is a comprehensive sum of all living and non – living things and their interactions </a:t>
            </a:r>
            <a:br>
              <a:rPr lang="en-US" dirty="0"/>
            </a:br>
            <a:br>
              <a:rPr lang="en-US" dirty="0"/>
            </a:br>
            <a:endParaRPr lang="en-IN" dirty="0"/>
          </a:p>
        </p:txBody>
      </p:sp>
    </p:spTree>
    <p:extLst>
      <p:ext uri="{BB962C8B-B14F-4D97-AF65-F5344CB8AC3E}">
        <p14:creationId xmlns:p14="http://schemas.microsoft.com/office/powerpoint/2010/main" val="4269181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753" y="-195945"/>
            <a:ext cx="10515600" cy="1325563"/>
          </a:xfrm>
        </p:spPr>
        <p:txBody>
          <a:bodyPr/>
          <a:lstStyle/>
          <a:p>
            <a:pPr algn="ctr"/>
            <a:r>
              <a:rPr lang="en-US" b="1" i="1">
                <a:solidFill>
                  <a:srgbClr val="C00000"/>
                </a:solidFill>
                <a:latin typeface="Cambria" pitchFamily="18" charset="0"/>
                <a:ea typeface="Cambria" pitchFamily="18" charset="0"/>
              </a:rPr>
              <a:t>Structure </a:t>
            </a:r>
            <a:r>
              <a:rPr lang="en-US" b="1" i="1" dirty="0">
                <a:solidFill>
                  <a:srgbClr val="C00000"/>
                </a:solidFill>
                <a:latin typeface="Cambria" pitchFamily="18" charset="0"/>
                <a:ea typeface="Cambria" pitchFamily="18" charset="0"/>
              </a:rPr>
              <a:t>of atmosphere</a:t>
            </a:r>
            <a:endParaRPr lang="en-US" dirty="0">
              <a:solidFill>
                <a:srgbClr val="C00000"/>
              </a:solidFill>
              <a:latin typeface="Cambria" pitchFamily="18" charset="0"/>
              <a:ea typeface="Cambria" pitchFamily="18" charset="0"/>
            </a:endParaRPr>
          </a:p>
        </p:txBody>
      </p:sp>
      <p:sp>
        <p:nvSpPr>
          <p:cNvPr id="1025" name="Rectangle 1"/>
          <p:cNvSpPr>
            <a:spLocks noChangeArrowheads="1"/>
          </p:cNvSpPr>
          <p:nvPr/>
        </p:nvSpPr>
        <p:spPr bwMode="auto">
          <a:xfrm>
            <a:off x="161749" y="1115289"/>
            <a:ext cx="6709314"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lang="en-US" sz="2000" dirty="0">
                <a:latin typeface="Cambria" pitchFamily="18" charset="0"/>
                <a:ea typeface="Cambria" pitchFamily="18" charset="0"/>
                <a:cs typeface="Arial" pitchFamily="34" charset="0"/>
              </a:rPr>
              <a:t>A</a:t>
            </a:r>
            <a:r>
              <a:rPr kumimoji="0" lang="en-US" sz="2000" b="0" i="0" u="none" strike="noStrike" cap="none" normalizeH="0" baseline="0" dirty="0">
                <a:ln>
                  <a:noFill/>
                </a:ln>
                <a:effectLst/>
                <a:latin typeface="Cambria" pitchFamily="18" charset="0"/>
                <a:ea typeface="Cambria" pitchFamily="18" charset="0"/>
                <a:cs typeface="Arial" pitchFamily="34" charset="0"/>
              </a:rPr>
              <a:t>ir pressure and density decrease with altitude in the atmosphere.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effectLst/>
                <a:latin typeface="Cambria" pitchFamily="18" charset="0"/>
                <a:ea typeface="Cambria" pitchFamily="18" charset="0"/>
                <a:cs typeface="Arial" pitchFamily="34" charset="0"/>
              </a:rPr>
              <a:t>Temperature has a more complicated profile with altitude, and may remain relatively constant or even increase with altitude in some regions.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effectLst/>
                <a:latin typeface="Cambria" pitchFamily="18" charset="0"/>
                <a:ea typeface="Cambria" pitchFamily="18" charset="0"/>
                <a:cs typeface="Arial" pitchFamily="34" charset="0"/>
              </a:rPr>
              <a:t>Temperature behavior  provides a useful metric to distinguish between atmospheric layers.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effectLst/>
                <a:latin typeface="Cambria" pitchFamily="18" charset="0"/>
                <a:ea typeface="Cambria" pitchFamily="18" charset="0"/>
                <a:cs typeface="Arial" pitchFamily="34" charset="0"/>
              </a:rPr>
              <a:t>Earth's atmosphere can be divided (called atmospheric stratification) into five main layers. </a:t>
            </a:r>
          </a:p>
          <a:p>
            <a:pPr lvl="0" fontAlgn="base">
              <a:spcBef>
                <a:spcPct val="0"/>
              </a:spcBef>
              <a:spcAft>
                <a:spcPct val="0"/>
              </a:spcAft>
              <a:buFont typeface="Wingdings" pitchFamily="2" charset="2"/>
              <a:buChar char="Ø"/>
            </a:pPr>
            <a:r>
              <a:rPr kumimoji="0" lang="en-US" sz="2000" b="0" i="0" u="none" strike="noStrike" cap="none" normalizeH="0" baseline="0" dirty="0">
                <a:ln>
                  <a:noFill/>
                </a:ln>
                <a:effectLst/>
                <a:latin typeface="Cambria" pitchFamily="18" charset="0"/>
                <a:ea typeface="Cambria" pitchFamily="18" charset="0"/>
                <a:cs typeface="Arial" pitchFamily="34" charset="0"/>
              </a:rPr>
              <a:t>Excluding the </a:t>
            </a:r>
            <a:r>
              <a:rPr kumimoji="0" lang="en-US" sz="2000" b="1" i="0" u="none" strike="noStrike" cap="none" normalizeH="0" baseline="0" dirty="0">
                <a:ln>
                  <a:noFill/>
                </a:ln>
                <a:solidFill>
                  <a:srgbClr val="C00000"/>
                </a:solidFill>
                <a:effectLst/>
                <a:latin typeface="Cambria" pitchFamily="18" charset="0"/>
                <a:ea typeface="Cambria" pitchFamily="18" charset="0"/>
                <a:cs typeface="Arial" pitchFamily="34" charset="0"/>
              </a:rPr>
              <a:t>Exosphere</a:t>
            </a:r>
            <a:r>
              <a:rPr kumimoji="0" lang="en-US" sz="2000" b="0" i="0" u="none" strike="noStrike" cap="none" normalizeH="0" baseline="0" dirty="0">
                <a:ln>
                  <a:noFill/>
                </a:ln>
                <a:effectLst/>
                <a:latin typeface="Cambria" pitchFamily="18" charset="0"/>
                <a:ea typeface="Cambria" pitchFamily="18" charset="0"/>
                <a:cs typeface="Arial" pitchFamily="34" charset="0"/>
              </a:rPr>
              <a:t> [</a:t>
            </a:r>
            <a:r>
              <a:rPr lang="en-US" sz="2000" dirty="0">
                <a:latin typeface="Cambria" pitchFamily="18" charset="0"/>
                <a:ea typeface="Cambria" pitchFamily="18" charset="0"/>
                <a:cs typeface="Times New Roman" pitchFamily="18" charset="0"/>
              </a:rPr>
              <a:t>700 to 1600 km]</a:t>
            </a:r>
            <a:r>
              <a:rPr kumimoji="0" lang="en-US" sz="2000" b="0" i="0" u="none" strike="noStrike" cap="none" normalizeH="0" baseline="0" dirty="0">
                <a:ln>
                  <a:noFill/>
                </a:ln>
                <a:effectLst/>
                <a:latin typeface="Cambria" pitchFamily="18" charset="0"/>
                <a:ea typeface="Cambria" pitchFamily="18" charset="0"/>
                <a:cs typeface="Arial" pitchFamily="34" charset="0"/>
              </a:rPr>
              <a:t>, Earth has four primary layers, </a:t>
            </a:r>
          </a:p>
          <a:p>
            <a:pPr lvl="0" fontAlgn="base">
              <a:spcBef>
                <a:spcPct val="0"/>
              </a:spcBef>
              <a:spcAft>
                <a:spcPct val="0"/>
              </a:spcAft>
              <a:buFont typeface="Wingdings" pitchFamily="2" charset="2"/>
              <a:buChar char="Ø"/>
            </a:pPr>
            <a:endParaRPr kumimoji="0" lang="en-US" sz="2000" b="0" i="0" u="none" strike="noStrike" cap="none" normalizeH="0" baseline="0" dirty="0">
              <a:ln>
                <a:noFill/>
              </a:ln>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000" b="0" i="0" u="none" strike="noStrike" cap="none" normalizeH="0" baseline="0" dirty="0">
                <a:ln>
                  <a:noFill/>
                </a:ln>
                <a:effectLst/>
                <a:latin typeface="Cambria" pitchFamily="18" charset="0"/>
                <a:ea typeface="Cambria" pitchFamily="18" charset="0"/>
                <a:cs typeface="Times New Roman" pitchFamily="18" charset="0"/>
              </a:rPr>
              <a:t> </a:t>
            </a:r>
            <a:r>
              <a:rPr kumimoji="0" lang="en-US" sz="2000" b="1" i="0" u="none" strike="noStrike" cap="none" normalizeH="0" baseline="0" dirty="0">
                <a:ln>
                  <a:noFill/>
                </a:ln>
                <a:solidFill>
                  <a:srgbClr val="C00000"/>
                </a:solidFill>
                <a:effectLst/>
                <a:latin typeface="Cambria" pitchFamily="18" charset="0"/>
                <a:ea typeface="Cambria" pitchFamily="18" charset="0"/>
                <a:cs typeface="Times New Roman" pitchFamily="18" charset="0"/>
              </a:rPr>
              <a:t>Thermosphere     </a:t>
            </a:r>
            <a:r>
              <a:rPr kumimoji="0" lang="en-US" sz="2000" b="0" i="0" u="none" strike="noStrike" cap="none" normalizeH="0" baseline="0" dirty="0">
                <a:ln>
                  <a:noFill/>
                </a:ln>
                <a:effectLst/>
                <a:latin typeface="Cambria" pitchFamily="18" charset="0"/>
                <a:ea typeface="Cambria" pitchFamily="18" charset="0"/>
                <a:cs typeface="Times New Roman" pitchFamily="18" charset="0"/>
              </a:rPr>
              <a:t>: 80 to 700 km </a:t>
            </a:r>
            <a:endParaRPr lang="en-US" sz="2000" dirty="0">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000" b="1" i="0" u="none" strike="noStrike" cap="none" normalizeH="0" baseline="0" dirty="0">
                <a:ln>
                  <a:noFill/>
                </a:ln>
                <a:solidFill>
                  <a:schemeClr val="accent5"/>
                </a:solidFill>
                <a:effectLst/>
                <a:latin typeface="Cambria" pitchFamily="18" charset="0"/>
                <a:ea typeface="Cambria" pitchFamily="18" charset="0"/>
                <a:cs typeface="Times New Roman" pitchFamily="18" charset="0"/>
              </a:rPr>
              <a:t>Mesosphere            </a:t>
            </a:r>
            <a:r>
              <a:rPr kumimoji="0" lang="en-US" sz="2000" b="0" i="0" u="none" strike="noStrike" cap="none" normalizeH="0" baseline="0" dirty="0">
                <a:ln>
                  <a:noFill/>
                </a:ln>
                <a:effectLst/>
                <a:latin typeface="Cambria" pitchFamily="18" charset="0"/>
                <a:ea typeface="Cambria" pitchFamily="18" charset="0"/>
                <a:cs typeface="Times New Roman" pitchFamily="18" charset="0"/>
              </a:rPr>
              <a:t>: 50 to 80 km </a:t>
            </a:r>
            <a:endParaRPr lang="en-US" sz="2000" dirty="0">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000" b="1" i="0" u="none" strike="noStrike" cap="none" normalizeH="0" baseline="0" dirty="0">
                <a:ln>
                  <a:noFill/>
                </a:ln>
                <a:solidFill>
                  <a:schemeClr val="accent6">
                    <a:lumMod val="75000"/>
                  </a:schemeClr>
                </a:solidFill>
                <a:effectLst/>
                <a:latin typeface="Cambria" pitchFamily="18" charset="0"/>
                <a:ea typeface="Cambria" pitchFamily="18" charset="0"/>
                <a:cs typeface="Times New Roman" pitchFamily="18" charset="0"/>
              </a:rPr>
              <a:t>Stratosphere          </a:t>
            </a:r>
            <a:r>
              <a:rPr kumimoji="0" lang="en-US" sz="2000" b="0" i="0" u="none" strike="noStrike" cap="none" normalizeH="0" baseline="0" dirty="0">
                <a:ln>
                  <a:noFill/>
                </a:ln>
                <a:effectLst/>
                <a:latin typeface="Cambria" pitchFamily="18" charset="0"/>
                <a:ea typeface="Cambria" pitchFamily="18" charset="0"/>
                <a:cs typeface="Times New Roman" pitchFamily="18" charset="0"/>
              </a:rPr>
              <a:t>: 12 to 50 km </a:t>
            </a:r>
            <a:endParaRPr lang="en-US" sz="2000" dirty="0">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000" b="1" i="0" u="none" strike="noStrike" cap="none" normalizeH="0" baseline="0" dirty="0">
                <a:ln>
                  <a:noFill/>
                </a:ln>
                <a:solidFill>
                  <a:srgbClr val="FF0000"/>
                </a:solidFill>
                <a:effectLst/>
                <a:latin typeface="Cambria" pitchFamily="18" charset="0"/>
                <a:ea typeface="Cambria" pitchFamily="18" charset="0"/>
                <a:cs typeface="Times New Roman" pitchFamily="18" charset="0"/>
              </a:rPr>
              <a:t>Troposphere          </a:t>
            </a:r>
            <a:r>
              <a:rPr kumimoji="0" lang="en-US" sz="2000" b="0" i="0" u="none" strike="noStrike" cap="none" normalizeH="0" baseline="0" dirty="0">
                <a:ln>
                  <a:noFill/>
                </a:ln>
                <a:effectLst/>
                <a:latin typeface="Cambria" pitchFamily="18" charset="0"/>
                <a:ea typeface="Cambria" pitchFamily="18" charset="0"/>
                <a:cs typeface="Times New Roman" pitchFamily="18" charset="0"/>
              </a:rPr>
              <a:t>: 0 to 12 km </a:t>
            </a:r>
            <a:endParaRPr kumimoji="0" lang="en-US" sz="2000" b="0" i="0" u="none" strike="noStrike" cap="none" normalizeH="0" baseline="0" dirty="0">
              <a:ln>
                <a:noFill/>
              </a:ln>
              <a:effectLst/>
              <a:latin typeface="Cambria" pitchFamily="18" charset="0"/>
              <a:ea typeface="Cambria" pitchFamily="18" charset="0"/>
              <a:cs typeface="Arial" pitchFamily="34" charset="0"/>
            </a:endParaRPr>
          </a:p>
        </p:txBody>
      </p:sp>
      <p:pic>
        <p:nvPicPr>
          <p:cNvPr id="7" name="Picture 6" descr="http://teachertech.rice.edu/Participants/louviere/Images/profile.gif">
            <a:hlinkClick r:id="rId2"/>
          </p:cNvPr>
          <p:cNvPicPr/>
          <p:nvPr/>
        </p:nvPicPr>
        <p:blipFill>
          <a:blip r:embed="rId3"/>
          <a:srcRect/>
          <a:stretch>
            <a:fillRect/>
          </a:stretch>
        </p:blipFill>
        <p:spPr bwMode="auto">
          <a:xfrm>
            <a:off x="6871062" y="953590"/>
            <a:ext cx="5120641" cy="549946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Image result for structure of atmosphere"/>
          <p:cNvPicPr>
            <a:picLocks noChangeAspect="1" noChangeArrowheads="1"/>
          </p:cNvPicPr>
          <p:nvPr/>
        </p:nvPicPr>
        <p:blipFill>
          <a:blip r:embed="rId2"/>
          <a:srcRect t="3260"/>
          <a:stretch>
            <a:fillRect/>
          </a:stretch>
        </p:blipFill>
        <p:spPr bwMode="auto">
          <a:xfrm>
            <a:off x="2415450" y="313509"/>
            <a:ext cx="6848475" cy="6201320"/>
          </a:xfrm>
          <a:prstGeom prst="rect">
            <a:avLst/>
          </a:prstGeom>
          <a:noFill/>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hlinkClick r:id="rId2"/>
          </p:cNvPr>
          <p:cNvSpPr>
            <a:spLocks noChangeArrowheads="1"/>
          </p:cNvSpPr>
          <p:nvPr/>
        </p:nvSpPr>
        <p:spPr bwMode="auto">
          <a:xfrm>
            <a:off x="391886" y="429735"/>
            <a:ext cx="11025052"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The Atmosphere is divided into layers according to major changes in temperature.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Gravity pushes the layers of air down on the earth's surface.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This push is called air pressure.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99% of the total mass of the atmosphere is below 32 kilometers.</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endParaRPr lang="en-US" sz="2000" dirty="0">
              <a:solidFill>
                <a:srgbClr val="424142"/>
              </a:solidFill>
              <a:latin typeface="Cambria" pitchFamily="18" charset="0"/>
              <a:ea typeface="Cambria"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ea typeface="Cambria" pitchFamily="18" charset="0"/>
                <a:cs typeface="Times New Roman" pitchFamily="18" charset="0"/>
              </a:rPr>
              <a:t>Troposphere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0 to 12 km (at poles troposphere extends </a:t>
            </a:r>
            <a:r>
              <a:rPr kumimoji="0" lang="en-US" sz="2000" b="0" i="0" u="none" strike="noStrike" cap="none" normalizeH="0" baseline="0" dirty="0" err="1">
                <a:ln>
                  <a:noFill/>
                </a:ln>
                <a:solidFill>
                  <a:srgbClr val="424142"/>
                </a:solidFill>
                <a:effectLst/>
                <a:latin typeface="Cambria" pitchFamily="18" charset="0"/>
                <a:ea typeface="Cambria" pitchFamily="18" charset="0"/>
                <a:cs typeface="Times New Roman" pitchFamily="18" charset="0"/>
              </a:rPr>
              <a:t>upto</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8kms and at equator 16 </a:t>
            </a:r>
            <a:r>
              <a:rPr kumimoji="0" lang="en-US" sz="2000" b="0" i="0" u="none" strike="noStrike" cap="none" normalizeH="0" baseline="0" dirty="0" err="1">
                <a:ln>
                  <a:noFill/>
                </a:ln>
                <a:solidFill>
                  <a:srgbClr val="424142"/>
                </a:solidFill>
                <a:effectLst/>
                <a:latin typeface="Cambria" pitchFamily="18" charset="0"/>
                <a:ea typeface="Cambria" pitchFamily="18" charset="0"/>
                <a:cs typeface="Times New Roman" pitchFamily="18" charset="0"/>
              </a:rPr>
              <a:t>kms</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r>
              <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Contains 75% of the gases in the atmosphere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This is where you live and where weather occurs.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As height increases, temperature decreases.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The temperature drops about 6.5 degrees Celsius for every kilometer above the earth's surface. </a:t>
            </a:r>
          </a:p>
          <a:p>
            <a:pPr marL="0" marR="0" lvl="0" indent="0" algn="l" defTabSz="914400" rtl="0" eaLnBrk="0" fontAlgn="base" latinLnBrk="0" hangingPunct="0">
              <a:lnSpc>
                <a:spcPct val="100000"/>
              </a:lnSpc>
              <a:spcBef>
                <a:spcPct val="0"/>
              </a:spcBef>
              <a:spcAft>
                <a:spcPct val="0"/>
              </a:spcAft>
              <a:buClrTx/>
              <a:buSzTx/>
              <a:tabLst/>
            </a:pP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2000" b="1" i="0" u="none" strike="noStrike" cap="none" normalizeH="0" baseline="0" dirty="0" err="1">
                <a:ln>
                  <a:noFill/>
                </a:ln>
                <a:solidFill>
                  <a:schemeClr val="accent2">
                    <a:lumMod val="75000"/>
                  </a:schemeClr>
                </a:solidFill>
                <a:effectLst/>
                <a:latin typeface="Cambria" pitchFamily="18" charset="0"/>
                <a:ea typeface="Cambria" pitchFamily="18" charset="0"/>
                <a:cs typeface="Times New Roman" pitchFamily="18" charset="0"/>
              </a:rPr>
              <a:t>Tropopause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 located at the top of the </a:t>
            </a:r>
            <a:r>
              <a:rPr kumimoji="0" lang="en-US" sz="2000" b="0" i="0" u="none" strike="noStrike" cap="none" normalizeH="0" baseline="0" dirty="0" err="1">
                <a:ln>
                  <a:noFill/>
                </a:ln>
                <a:solidFill>
                  <a:srgbClr val="424142"/>
                </a:solidFill>
                <a:effectLst/>
                <a:latin typeface="Cambria" pitchFamily="18" charset="0"/>
                <a:ea typeface="Cambria" pitchFamily="18" charset="0"/>
                <a:cs typeface="Times New Roman" pitchFamily="18" charset="0"/>
              </a:rPr>
              <a:t>troposhere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The temperature remains fairly constant here. This layer separates the troposphere from the stratosphere. We find the jet stream here. These are very strong winds that blow eastward. </a:t>
            </a: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235131" y="0"/>
            <a:ext cx="11468273"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ea typeface="Cambria" pitchFamily="18" charset="0"/>
                <a:cs typeface="Times New Roman" pitchFamily="18" charset="0"/>
              </a:rPr>
              <a:t>Stratosphere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12 to 50 km.</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The temperature in this region increases with altitude from -60</a:t>
            </a:r>
            <a:r>
              <a:rPr kumimoji="0" lang="en-US" sz="2000" b="0" i="0" u="none" strike="noStrike" cap="none" normalizeH="0" baseline="30000" dirty="0">
                <a:ln>
                  <a:noFill/>
                </a:ln>
                <a:solidFill>
                  <a:srgbClr val="424142"/>
                </a:solidFill>
                <a:effectLst/>
                <a:latin typeface="Cambria" pitchFamily="18" charset="0"/>
                <a:ea typeface="Cambria" pitchFamily="18" charset="0"/>
                <a:cs typeface="Times New Roman" pitchFamily="18" charset="0"/>
              </a:rPr>
              <a:t>0</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C to -2</a:t>
            </a:r>
            <a:r>
              <a:rPr kumimoji="0" lang="en-US" sz="2000" b="0" i="0" u="none" strike="noStrike" cap="none" normalizeH="0" baseline="30000" dirty="0">
                <a:ln>
                  <a:noFill/>
                </a:ln>
                <a:solidFill>
                  <a:srgbClr val="424142"/>
                </a:solidFill>
                <a:effectLst/>
                <a:latin typeface="Cambria" pitchFamily="18" charset="0"/>
                <a:ea typeface="Cambria" pitchFamily="18" charset="0"/>
                <a:cs typeface="Times New Roman" pitchFamily="18" charset="0"/>
              </a:rPr>
              <a:t>0</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C.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This layer contains the </a:t>
            </a:r>
            <a:r>
              <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ozone layer</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Ozone acts as a shield for in the earth's surface.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It absorbs ultraviolet radiation from the sun.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This causes a temperature increase in the upper part of the layer. </a:t>
            </a:r>
            <a:b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br>
            <a:b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br>
            <a:r>
              <a:rPr kumimoji="0" lang="en-US" sz="2000" b="1" i="0" u="none" strike="noStrike" cap="none" normalizeH="0" baseline="0" dirty="0" err="1">
                <a:ln>
                  <a:noFill/>
                </a:ln>
                <a:solidFill>
                  <a:srgbClr val="C00000"/>
                </a:solidFill>
                <a:effectLst/>
                <a:latin typeface="Cambria" pitchFamily="18" charset="0"/>
                <a:ea typeface="Cambria" pitchFamily="18" charset="0"/>
                <a:cs typeface="Times New Roman" pitchFamily="18" charset="0"/>
              </a:rPr>
              <a:t>Mesophere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50 to 80 km.</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The temperature drops in this layer to about -90 or -100 degrees Celsius,  i.e. temperature decreases with altitude from -2</a:t>
            </a:r>
            <a:r>
              <a:rPr kumimoji="0" lang="en-US" sz="2000" b="0" i="0" u="none" strike="noStrike" cap="none" normalizeH="0" baseline="30000" dirty="0">
                <a:ln>
                  <a:noFill/>
                </a:ln>
                <a:solidFill>
                  <a:srgbClr val="424142"/>
                </a:solidFill>
                <a:effectLst/>
                <a:latin typeface="Cambria" pitchFamily="18" charset="0"/>
                <a:ea typeface="Cambria" pitchFamily="18" charset="0"/>
                <a:cs typeface="Times New Roman" pitchFamily="18" charset="0"/>
              </a:rPr>
              <a:t>0</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Cto -90</a:t>
            </a:r>
            <a:r>
              <a:rPr kumimoji="0" lang="en-US" sz="2000" b="0" i="0" u="none" strike="noStrike" cap="none" normalizeH="0" baseline="30000" dirty="0">
                <a:ln>
                  <a:noFill/>
                </a:ln>
                <a:solidFill>
                  <a:srgbClr val="424142"/>
                </a:solidFill>
                <a:effectLst/>
                <a:latin typeface="Cambria" pitchFamily="18" charset="0"/>
                <a:ea typeface="Cambria" pitchFamily="18" charset="0"/>
                <a:cs typeface="Times New Roman" pitchFamily="18" charset="0"/>
              </a:rPr>
              <a:t>0</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C.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This is the coldest region of the atmosphere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This layer protects the earth from </a:t>
            </a:r>
            <a:r>
              <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meteoroids</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 meteoroid is a small rocky or metallic body travelling through space). They burn up in this area. </a:t>
            </a:r>
            <a:b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b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ea typeface="Cambria" pitchFamily="18" charset="0"/>
                <a:cs typeface="Times New Roman" pitchFamily="18" charset="0"/>
              </a:rPr>
              <a:t>Thermosphere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80 km and up. </a:t>
            </a:r>
            <a:endParaRPr lang="en-US" sz="2000" dirty="0">
              <a:solidFill>
                <a:srgbClr val="424142"/>
              </a:solidFill>
              <a:latin typeface="Cambria" pitchFamily="18" charset="0"/>
              <a:ea typeface="Cambria"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The air is very thin. Thermosphere means "</a:t>
            </a:r>
            <a:r>
              <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heat sphere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The temperature is very high in this layer because ultraviolet radiation is turned into heat. Temperatures often reach 2000 degrees Celsius or more. </a:t>
            </a: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13509" y="115465"/>
            <a:ext cx="11495314"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Thermosphere layer contains: </a:t>
            </a:r>
            <a:endPar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ea typeface="Cambria" pitchFamily="18" charset="0"/>
                <a:cs typeface="Times New Roman" pitchFamily="18" charset="0"/>
              </a:rPr>
              <a:t>Ionosphere- </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This is the lower part of the thermosphere.</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It extends from about 80 to 700 km.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Gas particles absorb ultraviolet and X-ray radiation from the sun.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The particles of gas become electrically charged (ions).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Radio waves are bounced off the ions and reflect waves back to earth. This generally helps radio communication.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However, solar flares can increase the number of ions and can interfere with the transmission of some radio waves. </a:t>
            </a: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ea typeface="Cambria" pitchFamily="18" charset="0"/>
                <a:cs typeface="Times New Roman" pitchFamily="18" charset="0"/>
              </a:rPr>
              <a:t>Exosphere-</a:t>
            </a:r>
            <a:r>
              <a:rPr kumimoji="0" lang="en-US" sz="2000" b="0" i="0" u="none" strike="noStrike" cap="none" normalizeH="0" baseline="0" dirty="0">
                <a:ln>
                  <a:noFill/>
                </a:ln>
                <a:effectLst/>
                <a:latin typeface="Cambria" pitchFamily="18" charset="0"/>
                <a:ea typeface="Cambria" pitchFamily="18" charset="0"/>
                <a:cs typeface="Times New Roman" pitchFamily="18" charset="0"/>
              </a:rPr>
              <a:t>The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upper part of the atmosphere.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It extends from about 700 km for thousands of kilometers.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Air is very thin here.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This is the area where satellites orbit the earth. </a:t>
            </a:r>
            <a:b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br>
            <a:r>
              <a:rPr kumimoji="0" lang="en-US" sz="2000" b="1" i="0" u="none" strike="noStrike" cap="none" normalizeH="0" baseline="0" dirty="0">
                <a:ln>
                  <a:noFill/>
                </a:ln>
                <a:solidFill>
                  <a:srgbClr val="C00000"/>
                </a:solidFill>
                <a:effectLst/>
                <a:latin typeface="Cambria" pitchFamily="18" charset="0"/>
                <a:ea typeface="Cambria" pitchFamily="18" charset="0"/>
                <a:cs typeface="Times New Roman" pitchFamily="18" charset="0"/>
              </a:rPr>
              <a:t>Magnetosphere</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The area around the earth that extends beyond the thermosphere.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The earth's magnetic field operates here.</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It begins at about 1000 km.</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It is made up </a:t>
            </a:r>
            <a:r>
              <a:rPr kumimoji="0" lang="en-US" sz="2000" b="1" i="0" u="none" strike="noStrike" cap="none" normalizeH="0" baseline="0" dirty="0">
                <a:ln>
                  <a:noFill/>
                </a:ln>
                <a:solidFill>
                  <a:schemeClr val="accent5">
                    <a:lumMod val="75000"/>
                  </a:schemeClr>
                </a:solidFill>
                <a:effectLst/>
                <a:latin typeface="Cambria" pitchFamily="18" charset="0"/>
                <a:ea typeface="Cambria" pitchFamily="18" charset="0"/>
                <a:cs typeface="Times New Roman" pitchFamily="18" charset="0"/>
              </a:rPr>
              <a:t>of positively charged protons </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and </a:t>
            </a:r>
            <a:r>
              <a:rPr kumimoji="0" lang="en-US" sz="2000" b="1" i="0" u="none" strike="noStrike" cap="none" normalizeH="0" baseline="0" dirty="0">
                <a:ln>
                  <a:noFill/>
                </a:ln>
                <a:solidFill>
                  <a:schemeClr val="accent6">
                    <a:lumMod val="75000"/>
                  </a:schemeClr>
                </a:solidFill>
                <a:effectLst/>
                <a:latin typeface="Cambria" pitchFamily="18" charset="0"/>
                <a:ea typeface="Cambria" pitchFamily="18" charset="0"/>
                <a:cs typeface="Times New Roman" pitchFamily="18" charset="0"/>
              </a:rPr>
              <a:t>negatively charged electrons</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This traps the particles that are given off by the sun. They are concentrated into belts or layers called the </a:t>
            </a:r>
            <a:r>
              <a:rPr kumimoji="0" lang="en-US" sz="2000" b="1" i="0" u="none" strike="noStrike" cap="none" normalizeH="0" baseline="0" dirty="0">
                <a:ln>
                  <a:noFill/>
                </a:ln>
                <a:solidFill>
                  <a:srgbClr val="7030A0"/>
                </a:solidFill>
                <a:effectLst/>
                <a:latin typeface="Cambria" pitchFamily="18" charset="0"/>
                <a:ea typeface="Cambria" pitchFamily="18" charset="0"/>
                <a:cs typeface="Times New Roman" pitchFamily="18" charset="0"/>
              </a:rPr>
              <a:t>Van Allen radiation belts</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The Van Allen belts trap deadly radiation.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When large amounts are given off during a solar flare, the particles collide with each other causing the </a:t>
            </a:r>
            <a:r>
              <a:rPr kumimoji="0" lang="en-US" sz="2000" b="1" i="0" u="none" strike="noStrike" cap="none" normalizeH="0" baseline="0" dirty="0">
                <a:ln>
                  <a:noFill/>
                </a:ln>
                <a:solidFill>
                  <a:srgbClr val="7030A0"/>
                </a:solidFill>
                <a:effectLst/>
                <a:latin typeface="Cambria" pitchFamily="18" charset="0"/>
                <a:ea typeface="Cambria" pitchFamily="18" charset="0"/>
                <a:cs typeface="Times New Roman" pitchFamily="18" charset="0"/>
              </a:rPr>
              <a:t>aurora borealis</a:t>
            </a:r>
            <a:r>
              <a:rPr kumimoji="0" lang="en-US" sz="2000" b="0" i="0" u="none" strike="noStrike" cap="none" normalizeH="0" baseline="0" dirty="0">
                <a:ln>
                  <a:noFill/>
                </a:ln>
                <a:solidFill>
                  <a:srgbClr val="424142"/>
                </a:solidFill>
                <a:effectLst/>
                <a:latin typeface="Cambria" pitchFamily="18" charset="0"/>
                <a:ea typeface="Cambria" pitchFamily="18" charset="0"/>
                <a:cs typeface="Times New Roman" pitchFamily="18" charset="0"/>
              </a:rPr>
              <a:t> or the northern lights.</a:t>
            </a:r>
            <a:endParaRPr kumimoji="0" lang="en-US" sz="2000" b="0" i="0" u="none" strike="noStrike" cap="none" normalizeH="0" baseline="0" dirty="0">
              <a:ln>
                <a:noFill/>
              </a:ln>
              <a:solidFill>
                <a:schemeClr val="tx1"/>
              </a:solidFill>
              <a:effectLst/>
              <a:latin typeface="Cambria" pitchFamily="18" charset="0"/>
              <a:ea typeface="Cambria" pitchFamily="18"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aurora borealis"/>
          <p:cNvPicPr>
            <a:picLocks noChangeAspect="1" noChangeArrowheads="1"/>
          </p:cNvPicPr>
          <p:nvPr/>
        </p:nvPicPr>
        <p:blipFill>
          <a:blip r:embed="rId2"/>
          <a:srcRect/>
          <a:stretch>
            <a:fillRect/>
          </a:stretch>
        </p:blipFill>
        <p:spPr bwMode="auto">
          <a:xfrm>
            <a:off x="1476525" y="366144"/>
            <a:ext cx="9197788" cy="4598894"/>
          </a:xfrm>
          <a:prstGeom prst="rect">
            <a:avLst/>
          </a:prstGeom>
          <a:noFill/>
        </p:spPr>
      </p:pic>
      <p:sp>
        <p:nvSpPr>
          <p:cNvPr id="4" name="Rectangle 3"/>
          <p:cNvSpPr/>
          <p:nvPr/>
        </p:nvSpPr>
        <p:spPr>
          <a:xfrm>
            <a:off x="1467395" y="4976336"/>
            <a:ext cx="9191896" cy="923330"/>
          </a:xfrm>
          <a:prstGeom prst="rect">
            <a:avLst/>
          </a:prstGeom>
        </p:spPr>
        <p:txBody>
          <a:bodyPr wrap="square">
            <a:spAutoFit/>
          </a:bodyPr>
          <a:lstStyle/>
          <a:p>
            <a:pPr algn="ctr"/>
            <a:r>
              <a:rPr lang="en-US" dirty="0">
                <a:latin typeface="Cambria" pitchFamily="18" charset="0"/>
                <a:ea typeface="Cambria" pitchFamily="18" charset="0"/>
              </a:rPr>
              <a:t>An </a:t>
            </a:r>
            <a:r>
              <a:rPr lang="en-US" b="1" dirty="0">
                <a:latin typeface="Cambria" pitchFamily="18" charset="0"/>
                <a:ea typeface="Cambria" pitchFamily="18" charset="0"/>
              </a:rPr>
              <a:t>aurora</a:t>
            </a:r>
            <a:r>
              <a:rPr lang="en-US" dirty="0">
                <a:latin typeface="Cambria" pitchFamily="18" charset="0"/>
                <a:ea typeface="Cambria" pitchFamily="18" charset="0"/>
              </a:rPr>
              <a:t> sometimes referred to as polar lights, </a:t>
            </a:r>
            <a:r>
              <a:rPr lang="en-US" b="1" dirty="0">
                <a:latin typeface="Cambria" pitchFamily="18" charset="0"/>
                <a:ea typeface="Cambria" pitchFamily="18" charset="0"/>
              </a:rPr>
              <a:t>northern lights</a:t>
            </a:r>
            <a:r>
              <a:rPr lang="en-US" dirty="0">
                <a:latin typeface="Cambria" pitchFamily="18" charset="0"/>
                <a:ea typeface="Cambria" pitchFamily="18" charset="0"/>
              </a:rPr>
              <a:t> (</a:t>
            </a:r>
            <a:r>
              <a:rPr lang="en-US" b="1" dirty="0">
                <a:latin typeface="Cambria" pitchFamily="18" charset="0"/>
                <a:ea typeface="Cambria" pitchFamily="18" charset="0"/>
              </a:rPr>
              <a:t>aurora borealis</a:t>
            </a:r>
            <a:r>
              <a:rPr lang="en-US" dirty="0">
                <a:latin typeface="Cambria" pitchFamily="18" charset="0"/>
                <a:ea typeface="Cambria" pitchFamily="18" charset="0"/>
              </a:rPr>
              <a:t>), southern lights (</a:t>
            </a:r>
            <a:r>
              <a:rPr lang="en-US" b="1" dirty="0">
                <a:latin typeface="Cambria" pitchFamily="18" charset="0"/>
                <a:ea typeface="Cambria" pitchFamily="18" charset="0"/>
              </a:rPr>
              <a:t>aurora</a:t>
            </a:r>
            <a:r>
              <a:rPr lang="en-US" dirty="0">
                <a:latin typeface="Cambria" pitchFamily="18" charset="0"/>
                <a:ea typeface="Cambria" pitchFamily="18" charset="0"/>
              </a:rPr>
              <a:t> </a:t>
            </a:r>
            <a:r>
              <a:rPr lang="en-US" b="1" dirty="0" err="1">
                <a:latin typeface="Cambria" pitchFamily="18" charset="0"/>
                <a:ea typeface="Cambria" pitchFamily="18" charset="0"/>
              </a:rPr>
              <a:t>australis</a:t>
            </a:r>
            <a:r>
              <a:rPr lang="en-US" dirty="0">
                <a:latin typeface="Cambria" pitchFamily="18" charset="0"/>
                <a:ea typeface="Cambria" pitchFamily="18" charset="0"/>
              </a:rPr>
              <a:t>), is a natural light display in the Earth's sky, predominantly seen in the high-latitude regions (around the Arctic and Antarctic).</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4240" y="274099"/>
            <a:ext cx="10040762" cy="584775"/>
          </a:xfrm>
          <a:prstGeom prst="rect">
            <a:avLst/>
          </a:prstGeom>
          <a:noFill/>
        </p:spPr>
        <p:txBody>
          <a:bodyPr wrap="none" rtlCol="0">
            <a:spAutoFit/>
          </a:bodyPr>
          <a:lstStyle/>
          <a:p>
            <a:r>
              <a:rPr lang="en-US" sz="3200" b="1" dirty="0">
                <a:solidFill>
                  <a:srgbClr val="C00000"/>
                </a:solidFill>
                <a:latin typeface="Cambria" pitchFamily="18" charset="0"/>
                <a:ea typeface="Cambria" pitchFamily="18" charset="0"/>
              </a:rPr>
              <a:t>Sustainable Environment/ Sustainable Development</a:t>
            </a:r>
          </a:p>
        </p:txBody>
      </p:sp>
      <p:sp>
        <p:nvSpPr>
          <p:cNvPr id="5" name="Rectangle 4"/>
          <p:cNvSpPr/>
          <p:nvPr/>
        </p:nvSpPr>
        <p:spPr>
          <a:xfrm>
            <a:off x="674914" y="1104246"/>
            <a:ext cx="11074400" cy="1015663"/>
          </a:xfrm>
          <a:prstGeom prst="rect">
            <a:avLst/>
          </a:prstGeom>
        </p:spPr>
        <p:txBody>
          <a:bodyPr wrap="square">
            <a:spAutoFit/>
          </a:bodyPr>
          <a:lstStyle/>
          <a:p>
            <a:pPr algn="just"/>
            <a:r>
              <a:rPr lang="en-US" sz="2000" i="1" dirty="0">
                <a:latin typeface="Cambria" pitchFamily="18" charset="0"/>
                <a:ea typeface="Cambria" pitchFamily="18" charset="0"/>
              </a:rPr>
              <a:t>“</a:t>
            </a:r>
            <a:r>
              <a:rPr lang="en-US" sz="2000" i="1" dirty="0">
                <a:solidFill>
                  <a:schemeClr val="accent5">
                    <a:lumMod val="75000"/>
                  </a:schemeClr>
                </a:solidFill>
                <a:latin typeface="Cambria" pitchFamily="18" charset="0"/>
                <a:ea typeface="Cambria" pitchFamily="18" charset="0"/>
              </a:rPr>
              <a:t>Sustainable development is development that meets the needs of the present without compromising the ability of future generations to meet their own needs.”</a:t>
            </a:r>
          </a:p>
          <a:p>
            <a:pPr algn="just"/>
            <a:r>
              <a:rPr lang="en-US" sz="2000" i="1" dirty="0">
                <a:latin typeface="Cambria" pitchFamily="18" charset="0"/>
                <a:ea typeface="Cambria" pitchFamily="18" charset="0"/>
              </a:rPr>
              <a:t>			                                                   by G H </a:t>
            </a:r>
            <a:r>
              <a:rPr lang="en-US" sz="2000" i="1" dirty="0" err="1">
                <a:latin typeface="Cambria" pitchFamily="18" charset="0"/>
                <a:ea typeface="Cambria" pitchFamily="18" charset="0"/>
              </a:rPr>
              <a:t>Brundtland</a:t>
            </a:r>
            <a:r>
              <a:rPr lang="en-US" sz="2000" i="1" dirty="0">
                <a:latin typeface="Cambria" pitchFamily="18" charset="0"/>
                <a:ea typeface="Cambria" pitchFamily="18" charset="0"/>
              </a:rPr>
              <a:t>, Director WHO, PM of Norway</a:t>
            </a:r>
            <a:endParaRPr lang="en-US" sz="2000" dirty="0">
              <a:latin typeface="Cambria" pitchFamily="18" charset="0"/>
              <a:ea typeface="Cambria" pitchFamily="18" charset="0"/>
            </a:endParaRPr>
          </a:p>
        </p:txBody>
      </p:sp>
      <p:sp>
        <p:nvSpPr>
          <p:cNvPr id="6" name="Rectangle 5"/>
          <p:cNvSpPr/>
          <p:nvPr/>
        </p:nvSpPr>
        <p:spPr>
          <a:xfrm>
            <a:off x="701040" y="2538327"/>
            <a:ext cx="11074400" cy="1015663"/>
          </a:xfrm>
          <a:prstGeom prst="rect">
            <a:avLst/>
          </a:prstGeom>
        </p:spPr>
        <p:txBody>
          <a:bodyPr wrap="square">
            <a:spAutoFit/>
          </a:bodyPr>
          <a:lstStyle/>
          <a:p>
            <a:pPr algn="just"/>
            <a:r>
              <a:rPr lang="en-US" sz="2000" dirty="0">
                <a:latin typeface="Cambria" pitchFamily="18" charset="0"/>
                <a:ea typeface="Cambria" pitchFamily="18" charset="0"/>
              </a:rPr>
              <a:t>Sustainable development is based on the three pillars of sustainability: </a:t>
            </a:r>
            <a:r>
              <a:rPr lang="en-US" sz="2000" b="1" dirty="0">
                <a:solidFill>
                  <a:schemeClr val="accent5">
                    <a:lumMod val="75000"/>
                  </a:schemeClr>
                </a:solidFill>
                <a:latin typeface="Cambria" pitchFamily="18" charset="0"/>
                <a:ea typeface="Cambria" pitchFamily="18" charset="0"/>
              </a:rPr>
              <a:t>economic</a:t>
            </a:r>
            <a:r>
              <a:rPr lang="en-US" sz="2000" b="1" dirty="0">
                <a:latin typeface="Cambria" pitchFamily="18" charset="0"/>
                <a:ea typeface="Cambria" pitchFamily="18" charset="0"/>
              </a:rPr>
              <a:t>, </a:t>
            </a:r>
            <a:r>
              <a:rPr lang="en-US" sz="2000" b="1" dirty="0">
                <a:solidFill>
                  <a:schemeClr val="accent6">
                    <a:lumMod val="75000"/>
                  </a:schemeClr>
                </a:solidFill>
                <a:latin typeface="Cambria" pitchFamily="18" charset="0"/>
                <a:ea typeface="Cambria" pitchFamily="18" charset="0"/>
              </a:rPr>
              <a:t>environmental</a:t>
            </a:r>
            <a:r>
              <a:rPr lang="en-US" sz="2000" dirty="0">
                <a:latin typeface="Cambria" pitchFamily="18" charset="0"/>
                <a:ea typeface="Cambria" pitchFamily="18" charset="0"/>
              </a:rPr>
              <a:t> and </a:t>
            </a:r>
            <a:r>
              <a:rPr lang="en-US" sz="2000" b="1" dirty="0">
                <a:solidFill>
                  <a:srgbClr val="C00000"/>
                </a:solidFill>
                <a:latin typeface="Cambria" pitchFamily="18" charset="0"/>
                <a:ea typeface="Cambria" pitchFamily="18" charset="0"/>
              </a:rPr>
              <a:t>social</a:t>
            </a:r>
            <a:r>
              <a:rPr lang="en-US" sz="2000" dirty="0">
                <a:latin typeface="Cambria" pitchFamily="18" charset="0"/>
                <a:ea typeface="Cambria" pitchFamily="18" charset="0"/>
              </a:rPr>
              <a:t> sustainability. It is only achieved when there is balance or a trade-off between these three aspects.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3164" y="3764281"/>
            <a:ext cx="4265441" cy="2831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669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8194" y="241664"/>
            <a:ext cx="11704320" cy="1015663"/>
          </a:xfrm>
          <a:prstGeom prst="rect">
            <a:avLst/>
          </a:prstGeom>
          <a:noFill/>
        </p:spPr>
        <p:txBody>
          <a:bodyPr wrap="square" rtlCol="0">
            <a:spAutoFit/>
          </a:bodyPr>
          <a:lstStyle/>
          <a:p>
            <a:pPr algn="just">
              <a:buFont typeface="Wingdings" pitchFamily="2" charset="2"/>
              <a:buChar char="Ø"/>
            </a:pPr>
            <a:r>
              <a:rPr lang="en-US" sz="2000" dirty="0">
                <a:latin typeface="Cambria" pitchFamily="18" charset="0"/>
                <a:ea typeface="Cambria" pitchFamily="18" charset="0"/>
              </a:rPr>
              <a:t>In 1992, the </a:t>
            </a:r>
            <a:r>
              <a:rPr lang="en-US" sz="2000" b="1" dirty="0">
                <a:solidFill>
                  <a:schemeClr val="accent5">
                    <a:lumMod val="75000"/>
                  </a:schemeClr>
                </a:solidFill>
                <a:latin typeface="Cambria" pitchFamily="18" charset="0"/>
                <a:ea typeface="Cambria" pitchFamily="18" charset="0"/>
              </a:rPr>
              <a:t>UN Conference on Environment and Development (UNCED), </a:t>
            </a:r>
            <a:r>
              <a:rPr lang="en-US" sz="2000" dirty="0">
                <a:latin typeface="Cambria" pitchFamily="18" charset="0"/>
                <a:ea typeface="Cambria" pitchFamily="18" charset="0"/>
              </a:rPr>
              <a:t>Rio de </a:t>
            </a:r>
            <a:r>
              <a:rPr lang="en-US" sz="2000" dirty="0" err="1">
                <a:latin typeface="Cambria" pitchFamily="18" charset="0"/>
                <a:ea typeface="Cambria" pitchFamily="18" charset="0"/>
              </a:rPr>
              <a:t>Janerio</a:t>
            </a:r>
            <a:endParaRPr lang="en-US" sz="2000" dirty="0">
              <a:latin typeface="Cambria" pitchFamily="18" charset="0"/>
              <a:ea typeface="Cambria" pitchFamily="18" charset="0"/>
            </a:endParaRPr>
          </a:p>
          <a:p>
            <a:pPr algn="just"/>
            <a:r>
              <a:rPr lang="en-US" sz="2000" dirty="0">
                <a:latin typeface="Cambria" pitchFamily="18" charset="0"/>
                <a:ea typeface="Cambria" pitchFamily="18" charset="0"/>
              </a:rPr>
              <a:t>Brazil, declared an agenda-21 adopts a </a:t>
            </a:r>
            <a:r>
              <a:rPr lang="en-US" sz="2000" dirty="0" err="1">
                <a:latin typeface="Cambria" pitchFamily="18" charset="0"/>
                <a:ea typeface="Cambria" pitchFamily="18" charset="0"/>
              </a:rPr>
              <a:t>globle</a:t>
            </a:r>
            <a:r>
              <a:rPr lang="en-US" sz="2000" dirty="0">
                <a:latin typeface="Cambria" pitchFamily="18" charset="0"/>
                <a:ea typeface="Cambria" pitchFamily="18" charset="0"/>
              </a:rPr>
              <a:t> programme of action on Sustainable development in Social, Economic and Political context for 21</a:t>
            </a:r>
            <a:r>
              <a:rPr lang="en-US" sz="2000" baseline="30000" dirty="0">
                <a:latin typeface="Cambria" pitchFamily="18" charset="0"/>
                <a:ea typeface="Cambria" pitchFamily="18" charset="0"/>
              </a:rPr>
              <a:t>st</a:t>
            </a:r>
            <a:r>
              <a:rPr lang="en-US" sz="2000" dirty="0">
                <a:latin typeface="Cambria" pitchFamily="18" charset="0"/>
                <a:ea typeface="Cambria" pitchFamily="18" charset="0"/>
              </a:rPr>
              <a:t> Century.</a:t>
            </a:r>
          </a:p>
        </p:txBody>
      </p:sp>
      <p:sp>
        <p:nvSpPr>
          <p:cNvPr id="5" name="TextBox 4"/>
          <p:cNvSpPr txBox="1"/>
          <p:nvPr/>
        </p:nvSpPr>
        <p:spPr>
          <a:xfrm>
            <a:off x="1963784" y="1404257"/>
            <a:ext cx="8079712" cy="4524315"/>
          </a:xfrm>
          <a:prstGeom prst="rect">
            <a:avLst/>
          </a:prstGeom>
          <a:noFill/>
        </p:spPr>
        <p:txBody>
          <a:bodyPr wrap="none" rtlCol="0">
            <a:spAutoFit/>
          </a:bodyPr>
          <a:lstStyle/>
          <a:p>
            <a:pPr>
              <a:lnSpc>
                <a:spcPct val="150000"/>
              </a:lnSpc>
            </a:pPr>
            <a:r>
              <a:rPr lang="en-US" sz="2400" b="1" dirty="0">
                <a:solidFill>
                  <a:srgbClr val="C00000"/>
                </a:solidFill>
                <a:latin typeface="Cambria" pitchFamily="18" charset="0"/>
                <a:ea typeface="Cambria" pitchFamily="18" charset="0"/>
              </a:rPr>
              <a:t>Important Components of Sustainable development are:</a:t>
            </a:r>
          </a:p>
          <a:p>
            <a:pPr marL="285750" indent="-285750">
              <a:lnSpc>
                <a:spcPct val="150000"/>
              </a:lnSpc>
              <a:buFont typeface="Wingdings" pitchFamily="2" charset="2"/>
              <a:buChar char="ü"/>
            </a:pPr>
            <a:r>
              <a:rPr lang="en-US" sz="2400" dirty="0">
                <a:solidFill>
                  <a:schemeClr val="tx2"/>
                </a:solidFill>
                <a:latin typeface="Cambria" pitchFamily="18" charset="0"/>
                <a:ea typeface="Cambria" pitchFamily="18" charset="0"/>
                <a:sym typeface="Wingdings"/>
              </a:rPr>
              <a:t>Population Stabilization </a:t>
            </a:r>
            <a:r>
              <a:rPr lang="en-US" sz="2400" dirty="0">
                <a:latin typeface="Cambria" pitchFamily="18" charset="0"/>
                <a:ea typeface="Cambria" pitchFamily="18" charset="0"/>
                <a:sym typeface="Wingdings"/>
              </a:rPr>
              <a:t>(</a:t>
            </a:r>
            <a:r>
              <a:rPr lang="en-US" sz="2400" dirty="0">
                <a:solidFill>
                  <a:srgbClr val="FFC000"/>
                </a:solidFill>
                <a:latin typeface="Cambria" pitchFamily="18" charset="0"/>
                <a:ea typeface="Cambria" pitchFamily="18" charset="0"/>
                <a:sym typeface="Wingdings"/>
              </a:rPr>
              <a:t>Growth below 0.5%</a:t>
            </a:r>
            <a:r>
              <a:rPr lang="en-US" sz="2400" dirty="0">
                <a:latin typeface="Cambria" pitchFamily="18" charset="0"/>
                <a:ea typeface="Cambria" pitchFamily="18" charset="0"/>
                <a:sym typeface="Wingdings"/>
              </a:rPr>
              <a:t>)</a:t>
            </a:r>
            <a:r>
              <a:rPr lang="en-US" sz="2400" dirty="0">
                <a:latin typeface="Cambria" pitchFamily="18" charset="0"/>
                <a:ea typeface="Cambria" pitchFamily="18" charset="0"/>
              </a:rPr>
              <a:t> </a:t>
            </a:r>
          </a:p>
          <a:p>
            <a:pPr marL="285750" indent="-285750">
              <a:lnSpc>
                <a:spcPct val="150000"/>
              </a:lnSpc>
              <a:buFont typeface="Wingdings" pitchFamily="2" charset="2"/>
              <a:buChar char="ü"/>
            </a:pPr>
            <a:r>
              <a:rPr lang="en-US" sz="2400" dirty="0">
                <a:solidFill>
                  <a:schemeClr val="accent1"/>
                </a:solidFill>
                <a:latin typeface="Cambria" pitchFamily="18" charset="0"/>
                <a:ea typeface="Cambria" pitchFamily="18" charset="0"/>
              </a:rPr>
              <a:t>Integrated land Use planning</a:t>
            </a:r>
          </a:p>
          <a:p>
            <a:pPr marL="285750" indent="-285750">
              <a:lnSpc>
                <a:spcPct val="150000"/>
              </a:lnSpc>
              <a:buFont typeface="Wingdings" pitchFamily="2" charset="2"/>
              <a:buChar char="ü"/>
            </a:pPr>
            <a:r>
              <a:rPr lang="en-US" sz="2400" dirty="0">
                <a:solidFill>
                  <a:schemeClr val="accent2"/>
                </a:solidFill>
                <a:latin typeface="Cambria" pitchFamily="18" charset="0"/>
                <a:ea typeface="Cambria" pitchFamily="18" charset="0"/>
              </a:rPr>
              <a:t>Conservation of Biodiversity</a:t>
            </a:r>
          </a:p>
          <a:p>
            <a:pPr marL="285750" indent="-285750">
              <a:lnSpc>
                <a:spcPct val="150000"/>
              </a:lnSpc>
              <a:buFont typeface="Wingdings" pitchFamily="2" charset="2"/>
              <a:buChar char="ü"/>
            </a:pPr>
            <a:r>
              <a:rPr lang="en-US" sz="2400" dirty="0">
                <a:solidFill>
                  <a:schemeClr val="accent3"/>
                </a:solidFill>
                <a:latin typeface="Cambria" pitchFamily="18" charset="0"/>
                <a:ea typeface="Cambria" pitchFamily="18" charset="0"/>
              </a:rPr>
              <a:t>Air and water Pollution Control</a:t>
            </a:r>
          </a:p>
          <a:p>
            <a:pPr marL="285750" indent="-285750">
              <a:lnSpc>
                <a:spcPct val="150000"/>
              </a:lnSpc>
              <a:buFont typeface="Wingdings" pitchFamily="2" charset="2"/>
              <a:buChar char="ü"/>
            </a:pPr>
            <a:r>
              <a:rPr lang="en-US" sz="2400" dirty="0">
                <a:solidFill>
                  <a:schemeClr val="accent5"/>
                </a:solidFill>
                <a:latin typeface="Cambria" pitchFamily="18" charset="0"/>
                <a:ea typeface="Cambria" pitchFamily="18" charset="0"/>
              </a:rPr>
              <a:t>Renewable energy Resources</a:t>
            </a:r>
          </a:p>
          <a:p>
            <a:pPr marL="285750" indent="-285750">
              <a:lnSpc>
                <a:spcPct val="150000"/>
              </a:lnSpc>
              <a:buFont typeface="Wingdings" pitchFamily="2" charset="2"/>
              <a:buChar char="ü"/>
            </a:pPr>
            <a:r>
              <a:rPr lang="en-US" sz="2400" dirty="0">
                <a:solidFill>
                  <a:srgbClr val="FF0000"/>
                </a:solidFill>
                <a:latin typeface="Cambria" pitchFamily="18" charset="0"/>
                <a:ea typeface="Cambria" pitchFamily="18" charset="0"/>
              </a:rPr>
              <a:t>Recycling of wastes and residues</a:t>
            </a:r>
          </a:p>
          <a:p>
            <a:pPr marL="285750" indent="-285750">
              <a:lnSpc>
                <a:spcPct val="150000"/>
              </a:lnSpc>
              <a:buFont typeface="Wingdings" pitchFamily="2" charset="2"/>
              <a:buChar char="ü"/>
            </a:pPr>
            <a:r>
              <a:rPr lang="en-US" sz="2400" dirty="0">
                <a:solidFill>
                  <a:srgbClr val="7030A0"/>
                </a:solidFill>
                <a:latin typeface="Cambria" pitchFamily="18" charset="0"/>
                <a:ea typeface="Cambria" pitchFamily="18" charset="0"/>
              </a:rPr>
              <a:t>Environmental education and awareness at all levels</a:t>
            </a:r>
          </a:p>
        </p:txBody>
      </p:sp>
    </p:spTree>
    <p:extLst>
      <p:ext uri="{BB962C8B-B14F-4D97-AF65-F5344CB8AC3E}">
        <p14:creationId xmlns:p14="http://schemas.microsoft.com/office/powerpoint/2010/main" val="2397310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737" y="313508"/>
            <a:ext cx="2743380" cy="646331"/>
          </a:xfrm>
          <a:prstGeom prst="rect">
            <a:avLst/>
          </a:prstGeom>
          <a:noFill/>
        </p:spPr>
        <p:txBody>
          <a:bodyPr wrap="none" rtlCol="0">
            <a:spAutoFit/>
          </a:bodyPr>
          <a:lstStyle/>
          <a:p>
            <a:r>
              <a:rPr lang="en-US" sz="3600" b="1" dirty="0">
                <a:solidFill>
                  <a:srgbClr val="C00000"/>
                </a:solidFill>
                <a:latin typeface="Cambria" pitchFamily="18" charset="0"/>
                <a:ea typeface="Cambria" pitchFamily="18" charset="0"/>
              </a:rPr>
              <a:t>OBJECTIVES</a:t>
            </a:r>
          </a:p>
        </p:txBody>
      </p:sp>
      <p:sp>
        <p:nvSpPr>
          <p:cNvPr id="5" name="TextBox 4"/>
          <p:cNvSpPr txBox="1"/>
          <p:nvPr/>
        </p:nvSpPr>
        <p:spPr>
          <a:xfrm>
            <a:off x="203200" y="1143000"/>
            <a:ext cx="11785601" cy="4801314"/>
          </a:xfrm>
          <a:prstGeom prst="rect">
            <a:avLst/>
          </a:prstGeom>
          <a:noFill/>
        </p:spPr>
        <p:txBody>
          <a:bodyPr wrap="square" rtlCol="0">
            <a:spAutoFit/>
          </a:bodyPr>
          <a:lstStyle/>
          <a:p>
            <a:pPr lvl="0">
              <a:buFont typeface="Wingdings" pitchFamily="2" charset="2"/>
              <a:buChar char="ü"/>
            </a:pPr>
            <a:r>
              <a:rPr lang="en-US" sz="2400" dirty="0">
                <a:latin typeface="Cambria" pitchFamily="18" charset="0"/>
                <a:ea typeface="Cambria" pitchFamily="18" charset="0"/>
              </a:rPr>
              <a:t>Primary goal is to achieve a reasonable and equitable distributed level of economic well being that can be maintained continually for future generations.</a:t>
            </a:r>
          </a:p>
          <a:p>
            <a:pPr lvl="0">
              <a:buFont typeface="Wingdings" pitchFamily="2" charset="2"/>
              <a:buChar char="ü"/>
            </a:pPr>
            <a:endParaRPr lang="en-US" sz="2400" dirty="0">
              <a:latin typeface="Cambria" pitchFamily="18" charset="0"/>
              <a:ea typeface="Cambria" pitchFamily="18" charset="0"/>
            </a:endParaRPr>
          </a:p>
          <a:p>
            <a:pPr lvl="0"/>
            <a:r>
              <a:rPr lang="en-US" sz="2400" dirty="0">
                <a:latin typeface="Cambria" pitchFamily="18" charset="0"/>
                <a:ea typeface="Cambria" pitchFamily="18" charset="0"/>
                <a:sym typeface="Wingdings"/>
              </a:rPr>
              <a:t></a:t>
            </a:r>
            <a:r>
              <a:rPr lang="en-US" sz="2400" dirty="0">
                <a:latin typeface="Cambria" pitchFamily="18" charset="0"/>
                <a:ea typeface="Cambria" pitchFamily="18" charset="0"/>
              </a:rPr>
              <a:t>Displacement of materials by industrial and agricultural activities or human induced material flow causing the severe anthropogenic impact on the natural system needs to be studied and compared with the natural flows.</a:t>
            </a:r>
          </a:p>
          <a:p>
            <a:pPr lvl="0"/>
            <a:endParaRPr lang="en-US" sz="2400" dirty="0">
              <a:latin typeface="Cambria" pitchFamily="18" charset="0"/>
              <a:ea typeface="Cambria" pitchFamily="18" charset="0"/>
            </a:endParaRPr>
          </a:p>
          <a:p>
            <a:pPr lvl="0"/>
            <a:r>
              <a:rPr lang="en-US" sz="2400" dirty="0">
                <a:latin typeface="Cambria" pitchFamily="18" charset="0"/>
                <a:ea typeface="Cambria" pitchFamily="18" charset="0"/>
                <a:sym typeface="Wingdings"/>
              </a:rPr>
              <a:t></a:t>
            </a:r>
            <a:r>
              <a:rPr lang="en-US" sz="2400" dirty="0">
                <a:latin typeface="Cambria" pitchFamily="18" charset="0"/>
                <a:ea typeface="Cambria" pitchFamily="18" charset="0"/>
              </a:rPr>
              <a:t>It implies </a:t>
            </a:r>
            <a:r>
              <a:rPr lang="en-US" sz="2400" dirty="0">
                <a:solidFill>
                  <a:srgbClr val="FFC000"/>
                </a:solidFill>
                <a:latin typeface="Cambria" pitchFamily="18" charset="0"/>
                <a:ea typeface="Cambria" pitchFamily="18" charset="0"/>
              </a:rPr>
              <a:t>using renewable natural resources in a manner which does not degrade or eliminate them or diminish their usefulness for future generations.</a:t>
            </a:r>
          </a:p>
          <a:p>
            <a:pPr lvl="0"/>
            <a:endParaRPr lang="en-US" sz="2400" dirty="0">
              <a:latin typeface="Cambria" pitchFamily="18" charset="0"/>
              <a:ea typeface="Cambria" pitchFamily="18" charset="0"/>
            </a:endParaRPr>
          </a:p>
          <a:p>
            <a:pPr lvl="0"/>
            <a:r>
              <a:rPr lang="en-US" sz="2400" dirty="0">
                <a:latin typeface="Cambria" pitchFamily="18" charset="0"/>
                <a:ea typeface="Cambria" pitchFamily="18" charset="0"/>
                <a:sym typeface="Wingdings"/>
              </a:rPr>
              <a:t></a:t>
            </a:r>
            <a:r>
              <a:rPr lang="en-US" sz="2400" dirty="0">
                <a:latin typeface="Cambria" pitchFamily="18" charset="0"/>
                <a:ea typeface="Cambria" pitchFamily="18" charset="0"/>
              </a:rPr>
              <a:t>It requires depleting non-renewable energy resources at a slow rate so as to ensure the high probability of an orderly society transition to renewable energy sources.</a:t>
            </a:r>
          </a:p>
          <a:p>
            <a:endParaRPr lang="en-US" dirty="0">
              <a:latin typeface="Cambria" pitchFamily="18" charset="0"/>
              <a:ea typeface="Cambria" pitchFamily="18" charset="0"/>
            </a:endParaRPr>
          </a:p>
        </p:txBody>
      </p:sp>
    </p:spTree>
    <p:extLst>
      <p:ext uri="{BB962C8B-B14F-4D97-AF65-F5344CB8AC3E}">
        <p14:creationId xmlns:p14="http://schemas.microsoft.com/office/powerpoint/2010/main" val="285872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649070"/>
            <a:ext cx="11074400" cy="523220"/>
          </a:xfrm>
          <a:prstGeom prst="rect">
            <a:avLst/>
          </a:prstGeom>
        </p:spPr>
        <p:txBody>
          <a:bodyPr wrap="square">
            <a:spAutoFit/>
          </a:bodyPr>
          <a:lstStyle/>
          <a:p>
            <a:r>
              <a:rPr lang="en-US" sz="2800" b="1" dirty="0">
                <a:solidFill>
                  <a:srgbClr val="C00000"/>
                </a:solidFill>
                <a:latin typeface="Cambria" pitchFamily="18" charset="0"/>
                <a:ea typeface="Cambria" pitchFamily="18" charset="0"/>
              </a:rPr>
              <a:t>Impact of Technology/Human activities on the environment</a:t>
            </a:r>
            <a:endParaRPr lang="en-US" sz="2800" dirty="0">
              <a:solidFill>
                <a:srgbClr val="C00000"/>
              </a:solidFill>
              <a:latin typeface="Cambria" pitchFamily="18" charset="0"/>
              <a:ea typeface="Cambria" pitchFamily="18" charset="0"/>
            </a:endParaRPr>
          </a:p>
        </p:txBody>
      </p:sp>
      <p:sp>
        <p:nvSpPr>
          <p:cNvPr id="5" name="Rectangle 4"/>
          <p:cNvSpPr/>
          <p:nvPr/>
        </p:nvSpPr>
        <p:spPr>
          <a:xfrm>
            <a:off x="1294674" y="1548510"/>
            <a:ext cx="9652000" cy="3046988"/>
          </a:xfrm>
          <a:prstGeom prst="rect">
            <a:avLst/>
          </a:prstGeom>
        </p:spPr>
        <p:txBody>
          <a:bodyPr wrap="square">
            <a:spAutoFit/>
          </a:bodyPr>
          <a:lstStyle/>
          <a:p>
            <a:pPr algn="just"/>
            <a:r>
              <a:rPr lang="en-US" sz="2400" dirty="0">
                <a:latin typeface="Cambria" pitchFamily="18" charset="0"/>
                <a:ea typeface="Cambria" pitchFamily="18" charset="0"/>
              </a:rPr>
              <a:t>Improvement of technologies in the following fields causes major impacts on the environment i.e. atmosphere/Hydrosphere/Lithosphere:</a:t>
            </a:r>
          </a:p>
          <a:p>
            <a:endParaRPr lang="en-US" sz="2400" dirty="0">
              <a:latin typeface="Cambria" pitchFamily="18" charset="0"/>
              <a:ea typeface="Cambria" pitchFamily="18" charset="0"/>
            </a:endParaRPr>
          </a:p>
          <a:p>
            <a:pPr lvl="0">
              <a:buFont typeface="Wingdings" pitchFamily="2" charset="2"/>
              <a:buChar char="Ø"/>
            </a:pPr>
            <a:r>
              <a:rPr lang="en-US" sz="2400" b="1" dirty="0">
                <a:latin typeface="Cambria" pitchFamily="18" charset="0"/>
                <a:ea typeface="Cambria" pitchFamily="18" charset="0"/>
              </a:rPr>
              <a:t>	</a:t>
            </a:r>
            <a:r>
              <a:rPr lang="en-US" sz="2400" b="1" dirty="0">
                <a:solidFill>
                  <a:schemeClr val="tx2"/>
                </a:solidFill>
                <a:latin typeface="Cambria" pitchFamily="18" charset="0"/>
                <a:ea typeface="Cambria" pitchFamily="18" charset="0"/>
              </a:rPr>
              <a:t>Agriculture</a:t>
            </a:r>
          </a:p>
          <a:p>
            <a:pPr lvl="0">
              <a:buFont typeface="Wingdings" pitchFamily="2" charset="2"/>
              <a:buChar char="Ø"/>
            </a:pPr>
            <a:r>
              <a:rPr lang="en-US" sz="2400" b="1" dirty="0">
                <a:latin typeface="Cambria" pitchFamily="18" charset="0"/>
                <a:ea typeface="Cambria" pitchFamily="18" charset="0"/>
              </a:rPr>
              <a:t>	</a:t>
            </a:r>
            <a:r>
              <a:rPr lang="en-US" sz="2400" b="1" dirty="0">
                <a:solidFill>
                  <a:schemeClr val="accent1"/>
                </a:solidFill>
                <a:latin typeface="Cambria" pitchFamily="18" charset="0"/>
                <a:ea typeface="Cambria" pitchFamily="18" charset="0"/>
              </a:rPr>
              <a:t>Housing</a:t>
            </a:r>
          </a:p>
          <a:p>
            <a:pPr lvl="0">
              <a:buFont typeface="Wingdings" pitchFamily="2" charset="2"/>
              <a:buChar char="Ø"/>
            </a:pPr>
            <a:r>
              <a:rPr lang="en-US" sz="2400" b="1" dirty="0">
                <a:latin typeface="Cambria" pitchFamily="18" charset="0"/>
                <a:ea typeface="Cambria" pitchFamily="18" charset="0"/>
              </a:rPr>
              <a:t>	</a:t>
            </a:r>
            <a:r>
              <a:rPr lang="en-US" sz="2400" b="1" dirty="0">
                <a:solidFill>
                  <a:schemeClr val="accent2"/>
                </a:solidFill>
                <a:latin typeface="Cambria" pitchFamily="18" charset="0"/>
                <a:ea typeface="Cambria" pitchFamily="18" charset="0"/>
              </a:rPr>
              <a:t>Industries</a:t>
            </a:r>
          </a:p>
          <a:p>
            <a:pPr lvl="0">
              <a:buFont typeface="Wingdings" pitchFamily="2" charset="2"/>
              <a:buChar char="Ø"/>
            </a:pPr>
            <a:r>
              <a:rPr lang="en-US" sz="2400" b="1" dirty="0">
                <a:latin typeface="Cambria" pitchFamily="18" charset="0"/>
                <a:ea typeface="Cambria" pitchFamily="18" charset="0"/>
              </a:rPr>
              <a:t>	</a:t>
            </a:r>
            <a:r>
              <a:rPr lang="en-US" sz="2400" b="1" dirty="0">
                <a:solidFill>
                  <a:schemeClr val="accent5"/>
                </a:solidFill>
                <a:latin typeface="Cambria" pitchFamily="18" charset="0"/>
                <a:ea typeface="Cambria" pitchFamily="18" charset="0"/>
              </a:rPr>
              <a:t>Transportation activities</a:t>
            </a:r>
          </a:p>
          <a:p>
            <a:pPr lvl="0">
              <a:buFont typeface="Wingdings" pitchFamily="2" charset="2"/>
              <a:buChar char="Ø"/>
            </a:pPr>
            <a:r>
              <a:rPr lang="en-US" sz="2400" b="1" dirty="0">
                <a:latin typeface="Cambria" pitchFamily="18" charset="0"/>
                <a:ea typeface="Cambria" pitchFamily="18" charset="0"/>
              </a:rPr>
              <a:t>	</a:t>
            </a:r>
            <a:r>
              <a:rPr lang="en-US" sz="2400" b="1" dirty="0">
                <a:solidFill>
                  <a:schemeClr val="accent6"/>
                </a:solidFill>
                <a:latin typeface="Cambria" pitchFamily="18" charset="0"/>
                <a:ea typeface="Cambria" pitchFamily="18" charset="0"/>
              </a:rPr>
              <a:t>Mining</a:t>
            </a:r>
          </a:p>
        </p:txBody>
      </p:sp>
    </p:spTree>
    <p:extLst>
      <p:ext uri="{BB962C8B-B14F-4D97-AF65-F5344CB8AC3E}">
        <p14:creationId xmlns:p14="http://schemas.microsoft.com/office/powerpoint/2010/main" val="11624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B00C-AE17-4CE0-9925-217E801BF493}"/>
              </a:ext>
            </a:extLst>
          </p:cNvPr>
          <p:cNvSpPr>
            <a:spLocks noGrp="1"/>
          </p:cNvSpPr>
          <p:nvPr>
            <p:ph type="title"/>
          </p:nvPr>
        </p:nvSpPr>
        <p:spPr>
          <a:xfrm>
            <a:off x="2152650" y="139842"/>
            <a:ext cx="7886700" cy="845993"/>
          </a:xfrm>
        </p:spPr>
        <p:txBody>
          <a:bodyPr>
            <a:normAutofit/>
          </a:bodyPr>
          <a:lstStyle/>
          <a:p>
            <a:pPr algn="ctr"/>
            <a:r>
              <a:rPr lang="en-IN" sz="2400" b="1" dirty="0"/>
              <a:t>Objectives and guiding principles of environmental studies</a:t>
            </a:r>
          </a:p>
        </p:txBody>
      </p:sp>
      <p:sp>
        <p:nvSpPr>
          <p:cNvPr id="3" name="Content Placeholder 2">
            <a:extLst>
              <a:ext uri="{FF2B5EF4-FFF2-40B4-BE49-F238E27FC236}">
                <a16:creationId xmlns:a16="http://schemas.microsoft.com/office/drawing/2014/main" id="{A2DABB4E-A835-4604-A9F3-5D6DD97C4D7B}"/>
              </a:ext>
            </a:extLst>
          </p:cNvPr>
          <p:cNvSpPr>
            <a:spLocks noGrp="1"/>
          </p:cNvSpPr>
          <p:nvPr>
            <p:ph idx="1"/>
          </p:nvPr>
        </p:nvSpPr>
        <p:spPr>
          <a:xfrm>
            <a:off x="1722784" y="1192699"/>
            <a:ext cx="8786191" cy="4295154"/>
          </a:xfrm>
        </p:spPr>
        <p:txBody>
          <a:bodyPr>
            <a:normAutofit fontScale="85000" lnSpcReduction="10000"/>
          </a:bodyPr>
          <a:lstStyle/>
          <a:p>
            <a:r>
              <a:rPr lang="en-IN" b="1" dirty="0"/>
              <a:t>Awareness: </a:t>
            </a:r>
            <a:r>
              <a:rPr lang="en-US" dirty="0"/>
              <a:t>Creating the awareness about environmental problems among people.</a:t>
            </a:r>
          </a:p>
          <a:p>
            <a:r>
              <a:rPr lang="en-US" b="1" dirty="0"/>
              <a:t>Knowledge: </a:t>
            </a:r>
            <a:r>
              <a:rPr lang="en-US" dirty="0"/>
              <a:t>Imparting basic knowledge about the environment</a:t>
            </a:r>
            <a:br>
              <a:rPr lang="en-US" dirty="0"/>
            </a:br>
            <a:r>
              <a:rPr lang="en-US" dirty="0"/>
              <a:t>and its allied problems.</a:t>
            </a:r>
          </a:p>
          <a:p>
            <a:r>
              <a:rPr lang="en-US" b="1" dirty="0"/>
              <a:t>Attitude: </a:t>
            </a:r>
            <a:r>
              <a:rPr lang="en-US" dirty="0"/>
              <a:t>Developing an attitude of concern for the environment.</a:t>
            </a:r>
          </a:p>
          <a:p>
            <a:r>
              <a:rPr lang="en-US" b="1" dirty="0"/>
              <a:t>Skill: </a:t>
            </a:r>
            <a:r>
              <a:rPr lang="en-US" dirty="0"/>
              <a:t>Motivating public to participate in environment protection and environment improvement.</a:t>
            </a:r>
          </a:p>
          <a:p>
            <a:r>
              <a:rPr lang="en-US" b="1" dirty="0"/>
              <a:t>Evaluation ability: </a:t>
            </a:r>
            <a:r>
              <a:rPr lang="en-US" dirty="0"/>
              <a:t>Acquiring skills to help the concerned individuals in identifying and solving environmental problems.</a:t>
            </a:r>
          </a:p>
          <a:p>
            <a:r>
              <a:rPr lang="en-US" b="1" dirty="0"/>
              <a:t>Participation:</a:t>
            </a:r>
            <a:r>
              <a:rPr lang="en-US" dirty="0"/>
              <a:t> Striving to attain harmony with Nature. </a:t>
            </a:r>
            <a:br>
              <a:rPr lang="en-US" dirty="0"/>
            </a:br>
            <a:endParaRPr lang="en-IN" dirty="0"/>
          </a:p>
        </p:txBody>
      </p:sp>
    </p:spTree>
    <p:extLst>
      <p:ext uri="{BB962C8B-B14F-4D97-AF65-F5344CB8AC3E}">
        <p14:creationId xmlns:p14="http://schemas.microsoft.com/office/powerpoint/2010/main" val="73234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 y="533401"/>
            <a:ext cx="11678194" cy="1877437"/>
          </a:xfrm>
          <a:prstGeom prst="rect">
            <a:avLst/>
          </a:prstGeom>
        </p:spPr>
        <p:txBody>
          <a:bodyPr wrap="square">
            <a:spAutoFit/>
          </a:bodyPr>
          <a:lstStyle/>
          <a:p>
            <a:r>
              <a:rPr lang="en-US" sz="3200" b="1" dirty="0">
                <a:solidFill>
                  <a:srgbClr val="C00000"/>
                </a:solidFill>
                <a:latin typeface="Cambria" pitchFamily="18" charset="0"/>
                <a:ea typeface="Cambria" pitchFamily="18" charset="0"/>
              </a:rPr>
              <a:t>Agriculture</a:t>
            </a:r>
          </a:p>
          <a:p>
            <a:r>
              <a:rPr lang="en-US" sz="2200" dirty="0">
                <a:latin typeface="Cambria" pitchFamily="18" charset="0"/>
                <a:ea typeface="Cambria" pitchFamily="18" charset="0"/>
              </a:rPr>
              <a:t>Agriculture method was discovered almost 10,000 years ago.  </a:t>
            </a:r>
          </a:p>
          <a:p>
            <a:r>
              <a:rPr lang="en-US" sz="2200" dirty="0">
                <a:latin typeface="Cambria" pitchFamily="18" charset="0"/>
                <a:ea typeface="Cambria" pitchFamily="18" charset="0"/>
              </a:rPr>
              <a:t>In the early period, man used the primitive practice of slash and burn cultivation or shifting cultivation, which is still prevalent in many tribal areas, as in north east India in hill regions.</a:t>
            </a:r>
          </a:p>
          <a:p>
            <a:r>
              <a:rPr lang="en-US" dirty="0">
                <a:latin typeface="Cambria" pitchFamily="18" charset="0"/>
                <a:ea typeface="Cambria" pitchFamily="18" charset="0"/>
              </a:rPr>
              <a:t> </a:t>
            </a:r>
          </a:p>
        </p:txBody>
      </p:sp>
      <p:pic>
        <p:nvPicPr>
          <p:cNvPr id="2050" name="Picture 2" descr="D:\JAGANNATH 2019\EVS Notes\agri-export-polic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245" y="2608217"/>
            <a:ext cx="81280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79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8343" y="195943"/>
            <a:ext cx="5153142" cy="584775"/>
          </a:xfrm>
          <a:prstGeom prst="rect">
            <a:avLst/>
          </a:prstGeom>
        </p:spPr>
        <p:txBody>
          <a:bodyPr wrap="none">
            <a:spAutoFit/>
          </a:bodyPr>
          <a:lstStyle/>
          <a:p>
            <a:r>
              <a:rPr lang="en-US" sz="3200" b="1" dirty="0">
                <a:solidFill>
                  <a:srgbClr val="C00000"/>
                </a:solidFill>
                <a:latin typeface="Cambria" pitchFamily="18" charset="0"/>
                <a:ea typeface="Cambria" pitchFamily="18" charset="0"/>
              </a:rPr>
              <a:t>Two modes of Agriculture</a:t>
            </a:r>
          </a:p>
        </p:txBody>
      </p:sp>
      <p:pic>
        <p:nvPicPr>
          <p:cNvPr id="3074" name="Picture 2" descr="D:\JAGANNATH 2019\EVS Notes\agriculture-farming-farmer-720p-770x43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89" y="1824036"/>
            <a:ext cx="4997904" cy="210788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JAGANNATH 2019\EVS Notes\farmer_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7234" y="1832473"/>
            <a:ext cx="4729004" cy="21516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JAGANNATH 2019\EVS Notes\farmers3_279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7922" y="4058193"/>
            <a:ext cx="7231419" cy="24993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32674" y="796612"/>
            <a:ext cx="5181600" cy="923330"/>
          </a:xfrm>
          <a:prstGeom prst="rect">
            <a:avLst/>
          </a:prstGeom>
        </p:spPr>
        <p:txBody>
          <a:bodyPr wrap="square">
            <a:spAutoFit/>
          </a:bodyPr>
          <a:lstStyle/>
          <a:p>
            <a:pPr lvl="0">
              <a:buFont typeface="Wingdings" pitchFamily="2" charset="2"/>
              <a:buChar char="Ø"/>
            </a:pPr>
            <a:r>
              <a:rPr lang="en-US" dirty="0">
                <a:latin typeface="Cambria" pitchFamily="18" charset="0"/>
                <a:ea typeface="Cambria" pitchFamily="18" charset="0"/>
              </a:rPr>
              <a:t>Traditional method of Agriculture</a:t>
            </a:r>
          </a:p>
          <a:p>
            <a:pPr lvl="0"/>
            <a:endParaRPr lang="en-US" dirty="0">
              <a:latin typeface="Cambria" pitchFamily="18" charset="0"/>
              <a:ea typeface="Cambria" pitchFamily="18" charset="0"/>
            </a:endParaRPr>
          </a:p>
          <a:p>
            <a:pPr lvl="0">
              <a:buFont typeface="Wingdings" pitchFamily="2" charset="2"/>
              <a:buChar char="Ø"/>
            </a:pPr>
            <a:r>
              <a:rPr lang="en-US" dirty="0">
                <a:latin typeface="Cambria" pitchFamily="18" charset="0"/>
                <a:ea typeface="Cambria" pitchFamily="18" charset="0"/>
              </a:rPr>
              <a:t>Modern method of Agriculture</a:t>
            </a:r>
          </a:p>
        </p:txBody>
      </p:sp>
    </p:spTree>
    <p:extLst>
      <p:ext uri="{BB962C8B-B14F-4D97-AF65-F5344CB8AC3E}">
        <p14:creationId xmlns:p14="http://schemas.microsoft.com/office/powerpoint/2010/main" val="307525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75"/>
                                        </p:tgtEl>
                                        <p:attrNameLst>
                                          <p:attrName>style.visibility</p:attrName>
                                        </p:attrNameLst>
                                      </p:cBhvr>
                                      <p:to>
                                        <p:strVal val="visible"/>
                                      </p:to>
                                    </p:set>
                                    <p:anim calcmode="lin" valueType="num">
                                      <p:cBhvr additive="base">
                                        <p:cTn id="16" dur="500" fill="hold"/>
                                        <p:tgtEl>
                                          <p:spTgt spid="3075"/>
                                        </p:tgtEl>
                                        <p:attrNameLst>
                                          <p:attrName>ppt_x</p:attrName>
                                        </p:attrNameLst>
                                      </p:cBhvr>
                                      <p:tavLst>
                                        <p:tav tm="0">
                                          <p:val>
                                            <p:strVal val="#ppt_x"/>
                                          </p:val>
                                        </p:tav>
                                        <p:tav tm="100000">
                                          <p:val>
                                            <p:strVal val="#ppt_x"/>
                                          </p:val>
                                        </p:tav>
                                      </p:tavLst>
                                    </p:anim>
                                    <p:anim calcmode="lin" valueType="num">
                                      <p:cBhvr additive="base">
                                        <p:cTn id="17"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additive="base">
                                        <p:cTn id="22" dur="500" fill="hold"/>
                                        <p:tgtEl>
                                          <p:spTgt spid="3076"/>
                                        </p:tgtEl>
                                        <p:attrNameLst>
                                          <p:attrName>ppt_x</p:attrName>
                                        </p:attrNameLst>
                                      </p:cBhvr>
                                      <p:tavLst>
                                        <p:tav tm="0">
                                          <p:val>
                                            <p:strVal val="#ppt_x"/>
                                          </p:val>
                                        </p:tav>
                                        <p:tav tm="100000">
                                          <p:val>
                                            <p:strVal val="#ppt_x"/>
                                          </p:val>
                                        </p:tav>
                                      </p:tavLst>
                                    </p:anim>
                                    <p:anim calcmode="lin" valueType="num">
                                      <p:cBhvr additive="base">
                                        <p:cTn id="23"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JAGANNATH 2019\EVS Notes\agriculture-kWzH--621x414@LiveMin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595" y="1149538"/>
            <a:ext cx="5562442" cy="27823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JAGANNATH 2019\EVS Notes\Modren 1.jpg"/>
          <p:cNvPicPr>
            <a:picLocks noChangeAspect="1" noChangeArrowheads="1"/>
          </p:cNvPicPr>
          <p:nvPr/>
        </p:nvPicPr>
        <p:blipFill>
          <a:blip r:embed="rId3">
            <a:extLst>
              <a:ext uri="{28A0092B-C50C-407E-A947-70E740481C1C}">
                <a14:useLocalDpi xmlns:a14="http://schemas.microsoft.com/office/drawing/2010/main" val="0"/>
              </a:ext>
            </a:extLst>
          </a:blip>
          <a:srcRect t="6493" b="5742"/>
          <a:stretch>
            <a:fillRect/>
          </a:stretch>
        </p:blipFill>
        <p:spPr bwMode="auto">
          <a:xfrm>
            <a:off x="6081484" y="1123412"/>
            <a:ext cx="5662507" cy="279545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JAGANNATH 2019\EVS Notes\modren 3.jpg"/>
          <p:cNvPicPr>
            <a:picLocks noChangeAspect="1" noChangeArrowheads="1"/>
          </p:cNvPicPr>
          <p:nvPr/>
        </p:nvPicPr>
        <p:blipFill>
          <a:blip r:embed="rId4">
            <a:extLst>
              <a:ext uri="{28A0092B-C50C-407E-A947-70E740481C1C}">
                <a14:useLocalDpi xmlns:a14="http://schemas.microsoft.com/office/drawing/2010/main" val="0"/>
              </a:ext>
            </a:extLst>
          </a:blip>
          <a:srcRect t="7290" b="7850"/>
          <a:stretch>
            <a:fillRect/>
          </a:stretch>
        </p:blipFill>
        <p:spPr bwMode="auto">
          <a:xfrm>
            <a:off x="526842" y="3892731"/>
            <a:ext cx="6212114" cy="2965269"/>
          </a:xfrm>
          <a:prstGeom prst="rect">
            <a:avLst/>
          </a:prstGeom>
          <a:noFill/>
          <a:extLst>
            <a:ext uri="{909E8E84-426E-40DD-AFC4-6F175D3DCCD1}">
              <a14:hiddenFill xmlns:a14="http://schemas.microsoft.com/office/drawing/2010/main">
                <a:solidFill>
                  <a:srgbClr val="FFFFFF"/>
                </a:solidFill>
              </a14:hiddenFill>
            </a:ext>
          </a:extLst>
        </p:spPr>
      </p:pic>
      <p:pic>
        <p:nvPicPr>
          <p:cNvPr id="147458" name="Picture 2" descr="Image result for Modern agriculture"/>
          <p:cNvPicPr>
            <a:picLocks noChangeAspect="1" noChangeArrowheads="1"/>
          </p:cNvPicPr>
          <p:nvPr/>
        </p:nvPicPr>
        <p:blipFill>
          <a:blip r:embed="rId5"/>
          <a:srcRect/>
          <a:stretch>
            <a:fillRect/>
          </a:stretch>
        </p:blipFill>
        <p:spPr bwMode="auto">
          <a:xfrm>
            <a:off x="7105015" y="3807019"/>
            <a:ext cx="4063728" cy="3050981"/>
          </a:xfrm>
          <a:prstGeom prst="rect">
            <a:avLst/>
          </a:prstGeom>
          <a:noFill/>
        </p:spPr>
      </p:pic>
    </p:spTree>
    <p:extLst>
      <p:ext uri="{BB962C8B-B14F-4D97-AF65-F5344CB8AC3E}">
        <p14:creationId xmlns:p14="http://schemas.microsoft.com/office/powerpoint/2010/main" val="412418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058" y="2073499"/>
            <a:ext cx="11130116" cy="4524315"/>
          </a:xfrm>
          <a:prstGeom prst="rect">
            <a:avLst/>
          </a:prstGeom>
        </p:spPr>
        <p:txBody>
          <a:bodyPr wrap="square">
            <a:spAutoFit/>
          </a:bodyPr>
          <a:lstStyle/>
          <a:p>
            <a:pPr algn="just"/>
            <a:r>
              <a:rPr lang="en-US" sz="3200" b="1" dirty="0">
                <a:solidFill>
                  <a:srgbClr val="C00000"/>
                </a:solidFill>
                <a:latin typeface="Cambria" pitchFamily="18" charset="0"/>
                <a:ea typeface="Cambria" pitchFamily="18" charset="0"/>
              </a:rPr>
              <a:t>Traditional Agriculture</a:t>
            </a:r>
          </a:p>
          <a:p>
            <a:pPr algn="just">
              <a:buFont typeface="Wingdings" pitchFamily="2" charset="2"/>
              <a:buChar char="Ø"/>
            </a:pPr>
            <a:r>
              <a:rPr lang="en-US" sz="3200" dirty="0">
                <a:latin typeface="Cambria" pitchFamily="18" charset="0"/>
                <a:ea typeface="Cambria" pitchFamily="18" charset="0"/>
              </a:rPr>
              <a:t>Small plots, simple tools, natural water, organic fertilizer and several crops</a:t>
            </a:r>
          </a:p>
          <a:p>
            <a:pPr algn="just">
              <a:buFont typeface="Wingdings" pitchFamily="2" charset="2"/>
              <a:buChar char="Ø"/>
            </a:pPr>
            <a:r>
              <a:rPr lang="en-US" sz="3200" dirty="0">
                <a:latin typeface="Cambria" pitchFamily="18" charset="0"/>
                <a:ea typeface="Cambria" pitchFamily="18" charset="0"/>
              </a:rPr>
              <a:t> The yield is however low, but it is still used by about 50% of the world population</a:t>
            </a:r>
          </a:p>
          <a:p>
            <a:r>
              <a:rPr lang="en-US" sz="3200" b="1" dirty="0">
                <a:latin typeface="Cambria" pitchFamily="18" charset="0"/>
                <a:ea typeface="Cambria" pitchFamily="18" charset="0"/>
              </a:rPr>
              <a:t> </a:t>
            </a:r>
            <a:endParaRPr lang="en-US" sz="3200" dirty="0">
              <a:latin typeface="Cambria" pitchFamily="18" charset="0"/>
              <a:ea typeface="Cambria" pitchFamily="18" charset="0"/>
            </a:endParaRPr>
          </a:p>
          <a:p>
            <a:r>
              <a:rPr lang="en-US" sz="3200" b="1" dirty="0">
                <a:latin typeface="Cambria" pitchFamily="18" charset="0"/>
                <a:ea typeface="Cambria" pitchFamily="18" charset="0"/>
              </a:rPr>
              <a:t> </a:t>
            </a:r>
            <a:endParaRPr lang="en-US" sz="3200" dirty="0">
              <a:latin typeface="Cambria" pitchFamily="18" charset="0"/>
              <a:ea typeface="Cambria" pitchFamily="18" charset="0"/>
            </a:endParaRPr>
          </a:p>
          <a:p>
            <a:pPr lvl="0" algn="just"/>
            <a:endParaRPr lang="en-US" sz="3200" dirty="0">
              <a:latin typeface="Cambria" pitchFamily="18" charset="0"/>
              <a:ea typeface="Cambria" pitchFamily="18" charset="0"/>
            </a:endParaRPr>
          </a:p>
          <a:p>
            <a:pPr lvl="0" algn="just"/>
            <a:endParaRPr lang="en-US" sz="3200" dirty="0">
              <a:latin typeface="Cambria" pitchFamily="18" charset="0"/>
              <a:ea typeface="Cambria" pitchFamily="18" charset="0"/>
            </a:endParaRPr>
          </a:p>
        </p:txBody>
      </p:sp>
    </p:spTree>
    <p:extLst>
      <p:ext uri="{BB962C8B-B14F-4D97-AF65-F5344CB8AC3E}">
        <p14:creationId xmlns:p14="http://schemas.microsoft.com/office/powerpoint/2010/main" val="32764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slash and burn of trees in forests"/>
          <p:cNvPicPr>
            <a:picLocks noChangeAspect="1" noChangeArrowheads="1"/>
          </p:cNvPicPr>
          <p:nvPr/>
        </p:nvPicPr>
        <p:blipFill>
          <a:blip r:embed="rId2" cstate="print"/>
          <a:srcRect/>
          <a:stretch>
            <a:fillRect/>
          </a:stretch>
        </p:blipFill>
        <p:spPr bwMode="auto">
          <a:xfrm>
            <a:off x="1229278" y="3023157"/>
            <a:ext cx="4191807" cy="3143855"/>
          </a:xfrm>
          <a:prstGeom prst="rect">
            <a:avLst/>
          </a:prstGeom>
          <a:noFill/>
        </p:spPr>
      </p:pic>
      <p:sp>
        <p:nvSpPr>
          <p:cNvPr id="3" name="Rectangle 2"/>
          <p:cNvSpPr/>
          <p:nvPr/>
        </p:nvSpPr>
        <p:spPr>
          <a:xfrm>
            <a:off x="4230045" y="6314106"/>
            <a:ext cx="3638753" cy="369332"/>
          </a:xfrm>
          <a:prstGeom prst="rect">
            <a:avLst/>
          </a:prstGeom>
        </p:spPr>
        <p:txBody>
          <a:bodyPr wrap="none">
            <a:spAutoFit/>
          </a:bodyPr>
          <a:lstStyle/>
          <a:p>
            <a:r>
              <a:rPr lang="en-US" b="1" dirty="0">
                <a:solidFill>
                  <a:schemeClr val="accent2">
                    <a:lumMod val="75000"/>
                  </a:schemeClr>
                </a:solidFill>
                <a:latin typeface="Cambria" pitchFamily="18" charset="0"/>
                <a:ea typeface="Cambria" pitchFamily="18" charset="0"/>
              </a:rPr>
              <a:t>slash and burn of trees in forests</a:t>
            </a:r>
            <a:endParaRPr lang="en-US" b="1" dirty="0">
              <a:solidFill>
                <a:schemeClr val="accent2">
                  <a:lumMod val="75000"/>
                </a:schemeClr>
              </a:solidFill>
            </a:endParaRPr>
          </a:p>
        </p:txBody>
      </p:sp>
      <p:pic>
        <p:nvPicPr>
          <p:cNvPr id="15364" name="Picture 4" descr="Image result for slash and burn of trees in forests"/>
          <p:cNvPicPr>
            <a:picLocks noChangeAspect="1" noChangeArrowheads="1"/>
          </p:cNvPicPr>
          <p:nvPr/>
        </p:nvPicPr>
        <p:blipFill>
          <a:blip r:embed="rId3"/>
          <a:srcRect/>
          <a:stretch>
            <a:fillRect/>
          </a:stretch>
        </p:blipFill>
        <p:spPr bwMode="auto">
          <a:xfrm>
            <a:off x="6231468" y="3046912"/>
            <a:ext cx="5386997" cy="3144882"/>
          </a:xfrm>
          <a:prstGeom prst="rect">
            <a:avLst/>
          </a:prstGeom>
          <a:noFill/>
        </p:spPr>
      </p:pic>
      <p:sp>
        <p:nvSpPr>
          <p:cNvPr id="5" name="Rectangle 4"/>
          <p:cNvSpPr/>
          <p:nvPr/>
        </p:nvSpPr>
        <p:spPr>
          <a:xfrm>
            <a:off x="605246" y="984294"/>
            <a:ext cx="10707188" cy="1477328"/>
          </a:xfrm>
          <a:prstGeom prst="rect">
            <a:avLst/>
          </a:prstGeom>
        </p:spPr>
        <p:txBody>
          <a:bodyPr wrap="square">
            <a:spAutoFit/>
          </a:bodyPr>
          <a:lstStyle/>
          <a:p>
            <a:pPr lvl="0" algn="just"/>
            <a:r>
              <a:rPr lang="en-US" b="1" dirty="0">
                <a:solidFill>
                  <a:schemeClr val="accent2">
                    <a:lumMod val="75000"/>
                  </a:schemeClr>
                </a:solidFill>
                <a:latin typeface="Cambria" pitchFamily="18" charset="0"/>
                <a:ea typeface="Cambria" pitchFamily="18" charset="0"/>
              </a:rPr>
              <a:t>Depletion of nutrients</a:t>
            </a:r>
          </a:p>
          <a:p>
            <a:pPr lvl="0" algn="just"/>
            <a:endParaRPr lang="en-US" b="1" dirty="0">
              <a:solidFill>
                <a:schemeClr val="accent2">
                  <a:lumMod val="75000"/>
                </a:schemeClr>
              </a:solidFill>
              <a:latin typeface="Cambria" pitchFamily="18" charset="0"/>
              <a:ea typeface="Cambria" pitchFamily="18" charset="0"/>
            </a:endParaRPr>
          </a:p>
          <a:p>
            <a:pPr lvl="0" algn="just"/>
            <a:r>
              <a:rPr lang="en-US" dirty="0">
                <a:latin typeface="Cambria" pitchFamily="18" charset="0"/>
                <a:ea typeface="Cambria" pitchFamily="18" charset="0"/>
              </a:rPr>
              <a:t>During slash and burn of trees in forests, the organic matter in soil is destroyed and within a short period most of the nutrients are taken up by the crops.  Thus the soil becomes deficient in nutrients and compels the cultivators to shift to another area.</a:t>
            </a:r>
          </a:p>
        </p:txBody>
      </p:sp>
      <p:sp>
        <p:nvSpPr>
          <p:cNvPr id="6" name="Rectangle 5"/>
          <p:cNvSpPr/>
          <p:nvPr/>
        </p:nvSpPr>
        <p:spPr>
          <a:xfrm>
            <a:off x="1466456" y="200689"/>
            <a:ext cx="9240286" cy="646331"/>
          </a:xfrm>
          <a:prstGeom prst="rect">
            <a:avLst/>
          </a:prstGeom>
        </p:spPr>
        <p:txBody>
          <a:bodyPr wrap="none">
            <a:spAutoFit/>
          </a:bodyPr>
          <a:lstStyle/>
          <a:p>
            <a:r>
              <a:rPr lang="en-US" sz="3600" b="1" dirty="0">
                <a:solidFill>
                  <a:schemeClr val="accent5">
                    <a:lumMod val="75000"/>
                  </a:schemeClr>
                </a:solidFill>
                <a:latin typeface="Cambria" pitchFamily="18" charset="0"/>
                <a:ea typeface="Cambria" pitchFamily="18" charset="0"/>
              </a:rPr>
              <a:t>Impacts of traditional agricultural method </a:t>
            </a:r>
            <a:endParaRPr lang="en-US" sz="3600" dirty="0">
              <a:solidFill>
                <a:schemeClr val="accent5">
                  <a:lumMod val="75000"/>
                </a:schemeClr>
              </a:solidFill>
              <a:latin typeface="Cambria" pitchFamily="18" charset="0"/>
              <a:ea typeface="Cambria"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240" y="216265"/>
            <a:ext cx="7232469" cy="1846659"/>
          </a:xfrm>
          <a:prstGeom prst="rect">
            <a:avLst/>
          </a:prstGeom>
        </p:spPr>
        <p:txBody>
          <a:bodyPr wrap="square">
            <a:spAutoFit/>
          </a:bodyPr>
          <a:lstStyle/>
          <a:p>
            <a:pPr lvl="0" algn="just"/>
            <a:r>
              <a:rPr lang="en-US" sz="2400" b="1" dirty="0">
                <a:solidFill>
                  <a:schemeClr val="accent2">
                    <a:lumMod val="75000"/>
                  </a:schemeClr>
                </a:solidFill>
                <a:latin typeface="Cambria" pitchFamily="18" charset="0"/>
                <a:ea typeface="Cambria" pitchFamily="18" charset="0"/>
              </a:rPr>
              <a:t>Deforestation</a:t>
            </a:r>
          </a:p>
          <a:p>
            <a:pPr lvl="0" algn="just"/>
            <a:endParaRPr lang="en-US" b="1" dirty="0">
              <a:solidFill>
                <a:schemeClr val="accent2">
                  <a:lumMod val="75000"/>
                </a:schemeClr>
              </a:solidFill>
              <a:latin typeface="Cambria" pitchFamily="18" charset="0"/>
              <a:ea typeface="Cambria" pitchFamily="18" charset="0"/>
            </a:endParaRPr>
          </a:p>
          <a:p>
            <a:pPr lvl="0" algn="just"/>
            <a:r>
              <a:rPr lang="en-US" dirty="0">
                <a:latin typeface="Cambria" pitchFamily="18" charset="0"/>
                <a:ea typeface="Cambria" pitchFamily="18" charset="0"/>
              </a:rPr>
              <a:t>Forest land is cleared by slash and burn of trees in forest for cultivation purposes.  </a:t>
            </a:r>
          </a:p>
          <a:p>
            <a:pPr lvl="0" algn="just"/>
            <a:r>
              <a:rPr lang="en-US" dirty="0">
                <a:latin typeface="Cambria" pitchFamily="18" charset="0"/>
                <a:ea typeface="Cambria" pitchFamily="18" charset="0"/>
              </a:rPr>
              <a:t>Frequent shifting of cultivation plots leads to deforestation </a:t>
            </a:r>
            <a:r>
              <a:rPr lang="en-US" dirty="0" err="1">
                <a:latin typeface="Cambria" pitchFamily="18" charset="0"/>
                <a:ea typeface="Cambria" pitchFamily="18" charset="0"/>
              </a:rPr>
              <a:t>i.e</a:t>
            </a:r>
            <a:r>
              <a:rPr lang="en-US" dirty="0">
                <a:latin typeface="Cambria" pitchFamily="18" charset="0"/>
                <a:ea typeface="Cambria" pitchFamily="18" charset="0"/>
              </a:rPr>
              <a:t> loss of forest cover.</a:t>
            </a:r>
          </a:p>
        </p:txBody>
      </p:sp>
      <p:pic>
        <p:nvPicPr>
          <p:cNvPr id="160770" name="Picture 2" descr="Image result for deforestation"/>
          <p:cNvPicPr>
            <a:picLocks noChangeAspect="1" noChangeArrowheads="1"/>
          </p:cNvPicPr>
          <p:nvPr/>
        </p:nvPicPr>
        <p:blipFill>
          <a:blip r:embed="rId2"/>
          <a:srcRect/>
          <a:stretch>
            <a:fillRect/>
          </a:stretch>
        </p:blipFill>
        <p:spPr bwMode="auto">
          <a:xfrm>
            <a:off x="0" y="3300248"/>
            <a:ext cx="5811571" cy="3014518"/>
          </a:xfrm>
          <a:prstGeom prst="rect">
            <a:avLst/>
          </a:prstGeom>
          <a:noFill/>
        </p:spPr>
      </p:pic>
      <p:pic>
        <p:nvPicPr>
          <p:cNvPr id="160772" name="Picture 4" descr="Image result for deforestation"/>
          <p:cNvPicPr>
            <a:picLocks noChangeAspect="1" noChangeArrowheads="1"/>
          </p:cNvPicPr>
          <p:nvPr/>
        </p:nvPicPr>
        <p:blipFill>
          <a:blip r:embed="rId3"/>
          <a:srcRect/>
          <a:stretch>
            <a:fillRect/>
          </a:stretch>
        </p:blipFill>
        <p:spPr bwMode="auto">
          <a:xfrm>
            <a:off x="5887958" y="3252651"/>
            <a:ext cx="6304042" cy="3017520"/>
          </a:xfrm>
          <a:prstGeom prst="rect">
            <a:avLst/>
          </a:prstGeom>
          <a:noFill/>
        </p:spPr>
      </p:pic>
      <p:sp>
        <p:nvSpPr>
          <p:cNvPr id="160774" name="AutoShape 6" descr="Image result for defores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0776" name="AutoShape 8" descr="Defores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0777" name="Picture 9" descr="C:\Users\G Nagendra\Desktop\Deforestation.jpg"/>
          <p:cNvPicPr>
            <a:picLocks noChangeAspect="1" noChangeArrowheads="1"/>
          </p:cNvPicPr>
          <p:nvPr/>
        </p:nvPicPr>
        <p:blipFill>
          <a:blip r:embed="rId4"/>
          <a:srcRect/>
          <a:stretch>
            <a:fillRect/>
          </a:stretch>
        </p:blipFill>
        <p:spPr bwMode="auto">
          <a:xfrm>
            <a:off x="7876905" y="197498"/>
            <a:ext cx="3866605" cy="2761861"/>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43" y="234520"/>
            <a:ext cx="11756571" cy="1631216"/>
          </a:xfrm>
          <a:prstGeom prst="rect">
            <a:avLst/>
          </a:prstGeom>
        </p:spPr>
        <p:txBody>
          <a:bodyPr wrap="square">
            <a:spAutoFit/>
          </a:bodyPr>
          <a:lstStyle/>
          <a:p>
            <a:pPr lvl="0" algn="just"/>
            <a:r>
              <a:rPr lang="en-US" sz="2800" b="1" dirty="0">
                <a:solidFill>
                  <a:schemeClr val="accent2">
                    <a:lumMod val="75000"/>
                  </a:schemeClr>
                </a:solidFill>
                <a:latin typeface="Cambria" pitchFamily="18" charset="0"/>
                <a:ea typeface="Cambria" pitchFamily="18" charset="0"/>
              </a:rPr>
              <a:t>Soil</a:t>
            </a:r>
            <a:r>
              <a:rPr lang="en-US" sz="2800" b="1" dirty="0">
                <a:latin typeface="Cambria" pitchFamily="18" charset="0"/>
                <a:ea typeface="Cambria" pitchFamily="18" charset="0"/>
              </a:rPr>
              <a:t> </a:t>
            </a:r>
            <a:r>
              <a:rPr lang="en-US" sz="2800" b="1" dirty="0">
                <a:solidFill>
                  <a:schemeClr val="accent2">
                    <a:lumMod val="75000"/>
                  </a:schemeClr>
                </a:solidFill>
                <a:latin typeface="Cambria" pitchFamily="18" charset="0"/>
                <a:ea typeface="Cambria" pitchFamily="18" charset="0"/>
              </a:rPr>
              <a:t>erosion</a:t>
            </a:r>
          </a:p>
          <a:p>
            <a:pPr lvl="0" algn="just">
              <a:buFont typeface="Wingdings" pitchFamily="2" charset="2"/>
              <a:buChar char="Ø"/>
            </a:pPr>
            <a:r>
              <a:rPr lang="en-US" dirty="0">
                <a:latin typeface="Cambria" pitchFamily="18" charset="0"/>
                <a:ea typeface="Cambria" pitchFamily="18" charset="0"/>
              </a:rPr>
              <a:t>As a result of deforestation, soil gets exposed to weathering forces </a:t>
            </a:r>
            <a:r>
              <a:rPr lang="en-US" dirty="0" err="1">
                <a:latin typeface="Cambria" pitchFamily="18" charset="0"/>
                <a:ea typeface="Cambria" pitchFamily="18" charset="0"/>
              </a:rPr>
              <a:t>i.e</a:t>
            </a:r>
            <a:r>
              <a:rPr lang="en-US" dirty="0">
                <a:latin typeface="Cambria" pitchFamily="18" charset="0"/>
                <a:ea typeface="Cambria" pitchFamily="18" charset="0"/>
              </a:rPr>
              <a:t> rain, wind and storms &amp; it is subjected to erosion. </a:t>
            </a:r>
          </a:p>
          <a:p>
            <a:pPr lvl="0" algn="just">
              <a:buFont typeface="Wingdings" pitchFamily="2" charset="2"/>
              <a:buChar char="Ø"/>
            </a:pPr>
            <a:r>
              <a:rPr lang="en-US" dirty="0">
                <a:latin typeface="Cambria" pitchFamily="18" charset="0"/>
                <a:ea typeface="Cambria" pitchFamily="18" charset="0"/>
              </a:rPr>
              <a:t>The net result is loss of top fertile soil.  </a:t>
            </a:r>
          </a:p>
          <a:p>
            <a:pPr lvl="0" algn="just">
              <a:buFont typeface="Wingdings" pitchFamily="2" charset="2"/>
              <a:buChar char="Ø"/>
            </a:pPr>
            <a:r>
              <a:rPr lang="en-US" dirty="0">
                <a:latin typeface="Cambria" pitchFamily="18" charset="0"/>
                <a:ea typeface="Cambria" pitchFamily="18" charset="0"/>
              </a:rPr>
              <a:t>It takes 300 years to form 1 inch top fertile soil.</a:t>
            </a:r>
          </a:p>
        </p:txBody>
      </p:sp>
      <p:pic>
        <p:nvPicPr>
          <p:cNvPr id="161794" name="Picture 2" descr="Image result for Soil erosion"/>
          <p:cNvPicPr>
            <a:picLocks noChangeAspect="1" noChangeArrowheads="1"/>
          </p:cNvPicPr>
          <p:nvPr/>
        </p:nvPicPr>
        <p:blipFill>
          <a:blip r:embed="rId2"/>
          <a:srcRect/>
          <a:stretch>
            <a:fillRect/>
          </a:stretch>
        </p:blipFill>
        <p:spPr bwMode="auto">
          <a:xfrm>
            <a:off x="273139" y="2200984"/>
            <a:ext cx="5983291" cy="3990809"/>
          </a:xfrm>
          <a:prstGeom prst="rect">
            <a:avLst/>
          </a:prstGeom>
          <a:noFill/>
        </p:spPr>
      </p:pic>
      <p:pic>
        <p:nvPicPr>
          <p:cNvPr id="161796" name="Picture 4" descr="Image result for Soil erosion"/>
          <p:cNvPicPr>
            <a:picLocks noChangeAspect="1" noChangeArrowheads="1"/>
          </p:cNvPicPr>
          <p:nvPr/>
        </p:nvPicPr>
        <p:blipFill>
          <a:blip r:embed="rId3"/>
          <a:srcRect/>
          <a:stretch>
            <a:fillRect/>
          </a:stretch>
        </p:blipFill>
        <p:spPr bwMode="auto">
          <a:xfrm>
            <a:off x="6448696" y="2240914"/>
            <a:ext cx="5320937" cy="3990703"/>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626" y="264889"/>
            <a:ext cx="6196243" cy="2523768"/>
          </a:xfrm>
          <a:prstGeom prst="rect">
            <a:avLst/>
          </a:prstGeom>
        </p:spPr>
        <p:txBody>
          <a:bodyPr wrap="square">
            <a:spAutoFit/>
          </a:bodyPr>
          <a:lstStyle/>
          <a:p>
            <a:r>
              <a:rPr lang="en-US" sz="3200" b="1" dirty="0">
                <a:solidFill>
                  <a:srgbClr val="C00000"/>
                </a:solidFill>
                <a:latin typeface="Cambria" pitchFamily="18" charset="0"/>
                <a:ea typeface="Cambria" pitchFamily="18" charset="0"/>
              </a:rPr>
              <a:t>Modern Agriculture</a:t>
            </a:r>
          </a:p>
          <a:p>
            <a:pPr>
              <a:buFont typeface="Wingdings" pitchFamily="2" charset="2"/>
              <a:buChar char="Ø"/>
            </a:pPr>
            <a:r>
              <a:rPr lang="en-US" dirty="0">
                <a:latin typeface="Cambria" pitchFamily="18" charset="0"/>
                <a:ea typeface="Cambria" pitchFamily="18" charset="0"/>
              </a:rPr>
              <a:t>High input – high output technique </a:t>
            </a:r>
          </a:p>
          <a:p>
            <a:pPr>
              <a:buFont typeface="Wingdings" pitchFamily="2" charset="2"/>
              <a:buChar char="Ø"/>
            </a:pPr>
            <a:r>
              <a:rPr lang="en-US" dirty="0">
                <a:latin typeface="Cambria" pitchFamily="18" charset="0"/>
                <a:ea typeface="Cambria" pitchFamily="18" charset="0"/>
              </a:rPr>
              <a:t>Hybrid seeds of high yielding variety and abundant irrigation water</a:t>
            </a:r>
          </a:p>
          <a:p>
            <a:pPr>
              <a:buFont typeface="Wingdings" pitchFamily="2" charset="2"/>
              <a:buChar char="Ø"/>
            </a:pPr>
            <a:r>
              <a:rPr lang="en-US" dirty="0">
                <a:latin typeface="Cambria" pitchFamily="18" charset="0"/>
                <a:ea typeface="Cambria" pitchFamily="18" charset="0"/>
              </a:rPr>
              <a:t>Synthetic fertilizers and pesticides  </a:t>
            </a:r>
          </a:p>
          <a:p>
            <a:pPr>
              <a:buFont typeface="Wingdings" pitchFamily="2" charset="2"/>
              <a:buChar char="Ø"/>
            </a:pPr>
            <a:r>
              <a:rPr lang="en-US" dirty="0">
                <a:latin typeface="Cambria" pitchFamily="18" charset="0"/>
                <a:ea typeface="Cambria" pitchFamily="18" charset="0"/>
              </a:rPr>
              <a:t>This is the basis of “</a:t>
            </a:r>
            <a:r>
              <a:rPr lang="en-US" b="1" dirty="0">
                <a:solidFill>
                  <a:schemeClr val="accent5">
                    <a:lumMod val="75000"/>
                  </a:schemeClr>
                </a:solidFill>
                <a:latin typeface="Cambria" pitchFamily="18" charset="0"/>
                <a:ea typeface="Cambria" pitchFamily="18" charset="0"/>
              </a:rPr>
              <a:t>Green Revolution</a:t>
            </a:r>
            <a:r>
              <a:rPr lang="en-US" dirty="0">
                <a:latin typeface="Cambria" pitchFamily="18" charset="0"/>
                <a:ea typeface="Cambria" pitchFamily="18" charset="0"/>
              </a:rPr>
              <a:t>” which boosted the production of wheat and other crops and India became self-sufficient in food.</a:t>
            </a:r>
          </a:p>
        </p:txBody>
      </p:sp>
      <p:pic>
        <p:nvPicPr>
          <p:cNvPr id="145410" name="Picture 2" descr="Image result for Modern agriculture"/>
          <p:cNvPicPr>
            <a:picLocks noChangeAspect="1" noChangeArrowheads="1"/>
          </p:cNvPicPr>
          <p:nvPr/>
        </p:nvPicPr>
        <p:blipFill>
          <a:blip r:embed="rId2" cstate="print"/>
          <a:srcRect/>
          <a:stretch>
            <a:fillRect/>
          </a:stretch>
        </p:blipFill>
        <p:spPr bwMode="auto">
          <a:xfrm>
            <a:off x="195942" y="3523706"/>
            <a:ext cx="4010298" cy="3007724"/>
          </a:xfrm>
          <a:prstGeom prst="rect">
            <a:avLst/>
          </a:prstGeom>
          <a:noFill/>
        </p:spPr>
      </p:pic>
      <p:pic>
        <p:nvPicPr>
          <p:cNvPr id="145412" name="Picture 4" descr="Image result for Modern agriculture"/>
          <p:cNvPicPr>
            <a:picLocks noChangeAspect="1" noChangeArrowheads="1"/>
          </p:cNvPicPr>
          <p:nvPr/>
        </p:nvPicPr>
        <p:blipFill>
          <a:blip r:embed="rId3"/>
          <a:srcRect r="46365"/>
          <a:stretch>
            <a:fillRect/>
          </a:stretch>
        </p:blipFill>
        <p:spPr bwMode="auto">
          <a:xfrm>
            <a:off x="4382944" y="3550675"/>
            <a:ext cx="3772784" cy="3011489"/>
          </a:xfrm>
          <a:prstGeom prst="rect">
            <a:avLst/>
          </a:prstGeom>
          <a:noFill/>
        </p:spPr>
      </p:pic>
      <p:pic>
        <p:nvPicPr>
          <p:cNvPr id="145414" name="Picture 6" descr="Image result for Modern agriculture"/>
          <p:cNvPicPr>
            <a:picLocks noChangeAspect="1" noChangeArrowheads="1"/>
          </p:cNvPicPr>
          <p:nvPr/>
        </p:nvPicPr>
        <p:blipFill>
          <a:blip r:embed="rId4"/>
          <a:srcRect/>
          <a:stretch>
            <a:fillRect/>
          </a:stretch>
        </p:blipFill>
        <p:spPr bwMode="auto">
          <a:xfrm>
            <a:off x="6556374" y="156755"/>
            <a:ext cx="5518059" cy="3241860"/>
          </a:xfrm>
          <a:prstGeom prst="rect">
            <a:avLst/>
          </a:prstGeom>
          <a:noFill/>
        </p:spPr>
      </p:pic>
      <p:pic>
        <p:nvPicPr>
          <p:cNvPr id="145416" name="Picture 8" descr="Image result for Modern agriculture"/>
          <p:cNvPicPr>
            <a:picLocks noChangeAspect="1" noChangeArrowheads="1"/>
          </p:cNvPicPr>
          <p:nvPr/>
        </p:nvPicPr>
        <p:blipFill>
          <a:blip r:embed="rId5"/>
          <a:srcRect r="19453"/>
          <a:stretch>
            <a:fillRect/>
          </a:stretch>
        </p:blipFill>
        <p:spPr bwMode="auto">
          <a:xfrm>
            <a:off x="8321040" y="3563630"/>
            <a:ext cx="3620064" cy="2993924"/>
          </a:xfrm>
          <a:prstGeom prst="rect">
            <a:avLst/>
          </a:prstGeom>
          <a:noFill/>
        </p:spPr>
      </p:pic>
    </p:spTree>
    <p:extLst>
      <p:ext uri="{BB962C8B-B14F-4D97-AF65-F5344CB8AC3E}">
        <p14:creationId xmlns:p14="http://schemas.microsoft.com/office/powerpoint/2010/main" val="40198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697" y="0"/>
            <a:ext cx="11469188" cy="3046988"/>
          </a:xfrm>
          <a:prstGeom prst="rect">
            <a:avLst/>
          </a:prstGeom>
        </p:spPr>
        <p:txBody>
          <a:bodyPr wrap="square">
            <a:spAutoFit/>
          </a:bodyPr>
          <a:lstStyle/>
          <a:p>
            <a:pPr algn="ctr"/>
            <a:r>
              <a:rPr lang="en-US" sz="2800" b="1" dirty="0">
                <a:solidFill>
                  <a:srgbClr val="C00000"/>
                </a:solidFill>
                <a:latin typeface="Cambria" pitchFamily="18" charset="0"/>
                <a:ea typeface="Cambria" pitchFamily="18" charset="0"/>
              </a:rPr>
              <a:t>Impacts of modern agricultural method on environment (Atmosphere/hydrosphere/Lithosphere)</a:t>
            </a:r>
          </a:p>
          <a:p>
            <a:pPr algn="ctr"/>
            <a:endParaRPr lang="en-US" sz="2800" dirty="0">
              <a:solidFill>
                <a:srgbClr val="C00000"/>
              </a:solidFill>
              <a:latin typeface="Cambria" pitchFamily="18" charset="0"/>
              <a:ea typeface="Cambria" pitchFamily="18" charset="0"/>
            </a:endParaRPr>
          </a:p>
          <a:p>
            <a:r>
              <a:rPr lang="en-US" sz="2800" b="1" dirty="0">
                <a:solidFill>
                  <a:schemeClr val="accent5"/>
                </a:solidFill>
                <a:latin typeface="Cambria" pitchFamily="18" charset="0"/>
                <a:ea typeface="Cambria" pitchFamily="18" charset="0"/>
              </a:rPr>
              <a:t> Impact from HYV (High yielding varieties)</a:t>
            </a:r>
          </a:p>
          <a:p>
            <a:r>
              <a:rPr lang="en-US" sz="2000" dirty="0">
                <a:latin typeface="Cambria" pitchFamily="18" charset="0"/>
                <a:ea typeface="Cambria" pitchFamily="18" charset="0"/>
              </a:rPr>
              <a:t> Application of seeds of HYV gave rise to monoculture </a:t>
            </a:r>
            <a:r>
              <a:rPr lang="en-US" sz="2000" dirty="0" err="1">
                <a:latin typeface="Cambria" pitchFamily="18" charset="0"/>
                <a:ea typeface="Cambria" pitchFamily="18" charset="0"/>
              </a:rPr>
              <a:t>ie</a:t>
            </a:r>
            <a:r>
              <a:rPr lang="en-US" sz="2000" dirty="0">
                <a:latin typeface="Cambria" pitchFamily="18" charset="0"/>
                <a:ea typeface="Cambria" pitchFamily="18" charset="0"/>
              </a:rPr>
              <a:t>., same species grown over vast areas, such monoculture is vulnerable to attack by some pathogen, which spreads like wild fire, devastating crops over large area.</a:t>
            </a:r>
          </a:p>
          <a:p>
            <a:endParaRPr lang="en-US" sz="2000" dirty="0">
              <a:latin typeface="Cambria" pitchFamily="18" charset="0"/>
              <a:ea typeface="Cambria" pitchFamily="18" charset="0"/>
            </a:endParaRPr>
          </a:p>
        </p:txBody>
      </p:sp>
      <p:pic>
        <p:nvPicPr>
          <p:cNvPr id="162818" name="Picture 2" descr="Image result for High yielding varieties"/>
          <p:cNvPicPr>
            <a:picLocks noChangeAspect="1" noChangeArrowheads="1"/>
          </p:cNvPicPr>
          <p:nvPr/>
        </p:nvPicPr>
        <p:blipFill>
          <a:blip r:embed="rId2"/>
          <a:srcRect/>
          <a:stretch>
            <a:fillRect/>
          </a:stretch>
        </p:blipFill>
        <p:spPr bwMode="auto">
          <a:xfrm>
            <a:off x="5537475" y="2788919"/>
            <a:ext cx="6336664" cy="3564373"/>
          </a:xfrm>
          <a:prstGeom prst="rect">
            <a:avLst/>
          </a:prstGeom>
          <a:noFill/>
        </p:spPr>
      </p:pic>
      <p:sp>
        <p:nvSpPr>
          <p:cNvPr id="5" name="Rectangle 4"/>
          <p:cNvSpPr/>
          <p:nvPr/>
        </p:nvSpPr>
        <p:spPr>
          <a:xfrm>
            <a:off x="7624025" y="6371102"/>
            <a:ext cx="2799805" cy="369332"/>
          </a:xfrm>
          <a:prstGeom prst="rect">
            <a:avLst/>
          </a:prstGeom>
        </p:spPr>
        <p:txBody>
          <a:bodyPr wrap="none">
            <a:spAutoFit/>
          </a:bodyPr>
          <a:lstStyle/>
          <a:p>
            <a:r>
              <a:rPr lang="en-US" b="1" dirty="0">
                <a:solidFill>
                  <a:srgbClr val="002060"/>
                </a:solidFill>
                <a:latin typeface="Cambria" pitchFamily="18" charset="0"/>
                <a:ea typeface="Cambria" pitchFamily="18" charset="0"/>
              </a:rPr>
              <a:t>High yielding hybrid rice</a:t>
            </a:r>
            <a:endParaRPr lang="en-US" b="1" dirty="0">
              <a:solidFill>
                <a:srgbClr val="002060"/>
              </a:solidFill>
            </a:endParaRPr>
          </a:p>
        </p:txBody>
      </p:sp>
      <p:pic>
        <p:nvPicPr>
          <p:cNvPr id="162820" name="Picture 4" descr="Image result for monoculture"/>
          <p:cNvPicPr>
            <a:picLocks noChangeAspect="1" noChangeArrowheads="1"/>
          </p:cNvPicPr>
          <p:nvPr/>
        </p:nvPicPr>
        <p:blipFill>
          <a:blip r:embed="rId3"/>
          <a:srcRect/>
          <a:stretch>
            <a:fillRect/>
          </a:stretch>
        </p:blipFill>
        <p:spPr bwMode="auto">
          <a:xfrm>
            <a:off x="181701" y="3174274"/>
            <a:ext cx="5238207" cy="2612572"/>
          </a:xfrm>
          <a:prstGeom prst="rect">
            <a:avLst/>
          </a:prstGeom>
          <a:noFill/>
        </p:spPr>
      </p:pic>
      <p:sp>
        <p:nvSpPr>
          <p:cNvPr id="7" name="Rectangle 6"/>
          <p:cNvSpPr/>
          <p:nvPr/>
        </p:nvSpPr>
        <p:spPr>
          <a:xfrm>
            <a:off x="2091476" y="5883031"/>
            <a:ext cx="1598323" cy="369332"/>
          </a:xfrm>
          <a:prstGeom prst="rect">
            <a:avLst/>
          </a:prstGeom>
        </p:spPr>
        <p:txBody>
          <a:bodyPr wrap="none">
            <a:spAutoFit/>
          </a:bodyPr>
          <a:lstStyle/>
          <a:p>
            <a:r>
              <a:rPr lang="en-US" b="1" dirty="0">
                <a:solidFill>
                  <a:srgbClr val="002060"/>
                </a:solidFill>
                <a:latin typeface="Cambria" pitchFamily="18" charset="0"/>
                <a:ea typeface="Cambria" pitchFamily="18" charset="0"/>
              </a:rPr>
              <a:t>Monoculture </a:t>
            </a:r>
            <a:endParaRPr lang="en-US" b="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3176" y="341369"/>
            <a:ext cx="11086011" cy="1631216"/>
          </a:xfrm>
          <a:prstGeom prst="rect">
            <a:avLst/>
          </a:prstGeom>
        </p:spPr>
        <p:txBody>
          <a:bodyPr wrap="square">
            <a:spAutoFit/>
          </a:bodyPr>
          <a:lstStyle/>
          <a:p>
            <a:pPr algn="just"/>
            <a:r>
              <a:rPr lang="en-US" sz="2800" b="1" dirty="0">
                <a:solidFill>
                  <a:schemeClr val="accent5"/>
                </a:solidFill>
                <a:latin typeface="Cambria" pitchFamily="18" charset="0"/>
                <a:ea typeface="Cambria" pitchFamily="18" charset="0"/>
              </a:rPr>
              <a:t>Fertilizer problems</a:t>
            </a:r>
          </a:p>
          <a:p>
            <a:pPr algn="just"/>
            <a:r>
              <a:rPr lang="en-US" dirty="0">
                <a:latin typeface="Cambria" pitchFamily="18" charset="0"/>
                <a:ea typeface="Cambria" pitchFamily="18" charset="0"/>
              </a:rPr>
              <a:t>Essential micronutrients such as nitrogen, phosphorous and potassium (NPK) are supplied by chemical fertilizers.  </a:t>
            </a:r>
          </a:p>
          <a:p>
            <a:pPr algn="just"/>
            <a:r>
              <a:rPr lang="en-US" dirty="0">
                <a:latin typeface="Cambria" pitchFamily="18" charset="0"/>
                <a:ea typeface="Cambria" pitchFamily="18" charset="0"/>
              </a:rPr>
              <a:t>Indiscriminate use of chemical fertilizers causes micronutrient imbalance in the soil which ultimately loses productivity.</a:t>
            </a:r>
          </a:p>
        </p:txBody>
      </p:sp>
      <p:pic>
        <p:nvPicPr>
          <p:cNvPr id="163844" name="Picture 4" descr="Image result for nitrogen, phosphorus and potassium"/>
          <p:cNvPicPr>
            <a:picLocks noChangeAspect="1" noChangeArrowheads="1"/>
          </p:cNvPicPr>
          <p:nvPr/>
        </p:nvPicPr>
        <p:blipFill>
          <a:blip r:embed="rId2"/>
          <a:srcRect/>
          <a:stretch>
            <a:fillRect/>
          </a:stretch>
        </p:blipFill>
        <p:spPr bwMode="auto">
          <a:xfrm>
            <a:off x="1030790" y="2223497"/>
            <a:ext cx="4952003" cy="4216277"/>
          </a:xfrm>
          <a:prstGeom prst="rect">
            <a:avLst/>
          </a:prstGeom>
          <a:noFill/>
        </p:spPr>
      </p:pic>
      <p:pic>
        <p:nvPicPr>
          <p:cNvPr id="163846" name="Picture 6" descr="Image result for nitrogen, phosphorus and potassium"/>
          <p:cNvPicPr>
            <a:picLocks noChangeAspect="1" noChangeArrowheads="1"/>
          </p:cNvPicPr>
          <p:nvPr/>
        </p:nvPicPr>
        <p:blipFill>
          <a:blip r:embed="rId3"/>
          <a:srcRect/>
          <a:stretch>
            <a:fillRect/>
          </a:stretch>
        </p:blipFill>
        <p:spPr bwMode="auto">
          <a:xfrm>
            <a:off x="6464933" y="2246812"/>
            <a:ext cx="4129043" cy="4129043"/>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1353FE-62AB-4918-9911-0F253BBCF7A2}"/>
              </a:ext>
            </a:extLst>
          </p:cNvPr>
          <p:cNvSpPr/>
          <p:nvPr/>
        </p:nvSpPr>
        <p:spPr>
          <a:xfrm>
            <a:off x="1662546" y="143171"/>
            <a:ext cx="8802254" cy="6478697"/>
          </a:xfrm>
          <a:prstGeom prst="rect">
            <a:avLst/>
          </a:prstGeom>
        </p:spPr>
        <p:txBody>
          <a:bodyPr wrap="square">
            <a:spAutoFit/>
          </a:bodyPr>
          <a:lstStyle/>
          <a:p>
            <a:pPr algn="ctr"/>
            <a:r>
              <a:rPr lang="en-US" b="1" dirty="0">
                <a:solidFill>
                  <a:srgbClr val="424142"/>
                </a:solidFill>
                <a:latin typeface="TimesNewRomanPS-BoldMT"/>
              </a:rPr>
              <a:t>Guiding Principles of Environmental Education:</a:t>
            </a:r>
          </a:p>
          <a:p>
            <a:br>
              <a:rPr lang="en-US" b="1" dirty="0">
                <a:solidFill>
                  <a:srgbClr val="424142"/>
                </a:solidFill>
                <a:latin typeface="TimesNewRomanPS-BoldMT"/>
              </a:rPr>
            </a:br>
            <a:r>
              <a:rPr lang="en-US" sz="1900" dirty="0">
                <a:solidFill>
                  <a:srgbClr val="424142"/>
                </a:solidFill>
                <a:latin typeface="TimesNewRomanPSMT"/>
              </a:rPr>
              <a:t>Environmental education must attempt to imbibe in learners a value oriented thought to take care of the sustainable development. According to UNESCO (1971) the guiding principles of environmental education should be as follows:</a:t>
            </a:r>
            <a:br>
              <a:rPr lang="en-US" sz="1900" dirty="0">
                <a:solidFill>
                  <a:srgbClr val="424142"/>
                </a:solidFill>
                <a:latin typeface="TimesNewRomanPSMT"/>
              </a:rPr>
            </a:br>
            <a:r>
              <a:rPr lang="en-US" sz="1900" dirty="0">
                <a:solidFill>
                  <a:srgbClr val="424142"/>
                </a:solidFill>
                <a:latin typeface="TimesNewRomanPSMT"/>
              </a:rPr>
              <a:t>a) The environment must be comprehended as a system which is a functional unit composed of organized, interacting and independent parts.</a:t>
            </a:r>
            <a:br>
              <a:rPr lang="en-US" sz="1900" dirty="0">
                <a:solidFill>
                  <a:srgbClr val="424142"/>
                </a:solidFill>
                <a:latin typeface="TimesNewRomanPSMT"/>
              </a:rPr>
            </a:br>
            <a:r>
              <a:rPr lang="en-US" sz="1900" dirty="0">
                <a:solidFill>
                  <a:srgbClr val="424142"/>
                </a:solidFill>
                <a:latin typeface="TimesNewRomanPSMT"/>
              </a:rPr>
              <a:t>b) Environment education should be compulsory, right from the primary level </a:t>
            </a:r>
            <a:r>
              <a:rPr lang="en-US" sz="1900" dirty="0" err="1">
                <a:solidFill>
                  <a:srgbClr val="424142"/>
                </a:solidFill>
                <a:latin typeface="TimesNewRomanPSMT"/>
              </a:rPr>
              <a:t>upto</a:t>
            </a:r>
            <a:r>
              <a:rPr lang="en-US" sz="1900" dirty="0">
                <a:solidFill>
                  <a:srgbClr val="424142"/>
                </a:solidFill>
                <a:latin typeface="TimesNewRomanPSMT"/>
              </a:rPr>
              <a:t> the post graduate stage.</a:t>
            </a:r>
            <a:br>
              <a:rPr lang="en-US" sz="1900" dirty="0">
                <a:solidFill>
                  <a:srgbClr val="424142"/>
                </a:solidFill>
                <a:latin typeface="TimesNewRomanPSMT"/>
              </a:rPr>
            </a:br>
            <a:r>
              <a:rPr lang="en-US" sz="1900" dirty="0">
                <a:solidFill>
                  <a:srgbClr val="424142"/>
                </a:solidFill>
                <a:latin typeface="TimesNewRomanPSMT"/>
              </a:rPr>
              <a:t>c) Environmental education should have an interdisciplinary approach by including</a:t>
            </a:r>
            <a:br>
              <a:rPr lang="en-US" sz="1900" dirty="0">
                <a:solidFill>
                  <a:srgbClr val="424142"/>
                </a:solidFill>
                <a:latin typeface="TimesNewRomanPSMT"/>
              </a:rPr>
            </a:br>
            <a:r>
              <a:rPr lang="en-US" sz="1900" dirty="0">
                <a:solidFill>
                  <a:srgbClr val="424142"/>
                </a:solidFill>
                <a:latin typeface="TimesNewRomanPSMT"/>
              </a:rPr>
              <a:t>physical, chemical, biological as well as socio-cultural aspects of the environment.</a:t>
            </a:r>
            <a:br>
              <a:rPr lang="en-US" sz="1900" dirty="0">
                <a:solidFill>
                  <a:srgbClr val="424142"/>
                </a:solidFill>
                <a:latin typeface="TimesNewRomanPSMT"/>
              </a:rPr>
            </a:br>
            <a:r>
              <a:rPr lang="en-US" sz="1900" dirty="0">
                <a:solidFill>
                  <a:srgbClr val="424142"/>
                </a:solidFill>
                <a:latin typeface="TimesNewRomanPSMT"/>
              </a:rPr>
              <a:t>d) Environmental education should take into account the historical prospective, the current and the potential historical issues.</a:t>
            </a:r>
            <a:br>
              <a:rPr lang="en-US" sz="1900" dirty="0">
                <a:solidFill>
                  <a:srgbClr val="424142"/>
                </a:solidFill>
                <a:latin typeface="TimesNewRomanPSMT"/>
              </a:rPr>
            </a:br>
            <a:r>
              <a:rPr lang="en-US" sz="1900" dirty="0">
                <a:solidFill>
                  <a:srgbClr val="424142"/>
                </a:solidFill>
                <a:latin typeface="TimesNewRomanPSMT"/>
              </a:rPr>
              <a:t>e) Environmental education should emphasis the importance of sustainable developments.</a:t>
            </a:r>
            <a:br>
              <a:rPr lang="en-US" sz="1900" dirty="0">
                <a:solidFill>
                  <a:srgbClr val="424142"/>
                </a:solidFill>
                <a:latin typeface="TimesNewRomanPSMT"/>
              </a:rPr>
            </a:br>
            <a:r>
              <a:rPr lang="en-US" sz="1900" dirty="0">
                <a:solidFill>
                  <a:srgbClr val="424142"/>
                </a:solidFill>
                <a:latin typeface="TimesNewRomanPSMT"/>
              </a:rPr>
              <a:t>f) Environmental education should emphasis the necessity of local, national and</a:t>
            </a:r>
            <a:br>
              <a:rPr lang="en-US" sz="1900" dirty="0">
                <a:solidFill>
                  <a:srgbClr val="424142"/>
                </a:solidFill>
                <a:latin typeface="TimesNewRomanPSMT"/>
              </a:rPr>
            </a:br>
            <a:r>
              <a:rPr lang="en-US" sz="1900" dirty="0">
                <a:solidFill>
                  <a:srgbClr val="424142"/>
                </a:solidFill>
                <a:latin typeface="TimesNewRomanPSMT"/>
              </a:rPr>
              <a:t>international cooperation in environmental planning.</a:t>
            </a:r>
            <a:br>
              <a:rPr lang="en-US" sz="1900" dirty="0">
                <a:solidFill>
                  <a:srgbClr val="424142"/>
                </a:solidFill>
                <a:latin typeface="TimesNewRomanPSMT"/>
              </a:rPr>
            </a:br>
            <a:r>
              <a:rPr lang="en-US" sz="1900" dirty="0">
                <a:solidFill>
                  <a:srgbClr val="424142"/>
                </a:solidFill>
                <a:latin typeface="TimesNewRomanPSMT"/>
              </a:rPr>
              <a:t>g) Environmental education should emphasis the necessity of environmental impact</a:t>
            </a:r>
            <a:br>
              <a:rPr lang="en-US" sz="1900" dirty="0">
                <a:solidFill>
                  <a:srgbClr val="424142"/>
                </a:solidFill>
                <a:latin typeface="TimesNewRomanPSMT"/>
              </a:rPr>
            </a:br>
            <a:r>
              <a:rPr lang="en-US" sz="1900" dirty="0">
                <a:solidFill>
                  <a:srgbClr val="424142"/>
                </a:solidFill>
                <a:latin typeface="TimesNewRomanPSMT"/>
              </a:rPr>
              <a:t>assessment in propose developmental projects to minimize the environmental effects.</a:t>
            </a:r>
            <a:br>
              <a:rPr lang="en-US" sz="1900" dirty="0">
                <a:solidFill>
                  <a:srgbClr val="424142"/>
                </a:solidFill>
                <a:latin typeface="TimesNewRomanPSMT"/>
              </a:rPr>
            </a:br>
            <a:r>
              <a:rPr lang="en-US" sz="1900" dirty="0">
                <a:solidFill>
                  <a:srgbClr val="424142"/>
                </a:solidFill>
                <a:latin typeface="TimesNewRomanPSMT"/>
              </a:rPr>
              <a:t>h) Environmental education should lay more stress on practical experience and self</a:t>
            </a:r>
            <a:br>
              <a:rPr lang="en-US" sz="1900" dirty="0">
                <a:solidFill>
                  <a:srgbClr val="424142"/>
                </a:solidFill>
                <a:latin typeface="TimesNewRomanPSMT"/>
              </a:rPr>
            </a:br>
            <a:r>
              <a:rPr lang="en-US" sz="1900" dirty="0">
                <a:solidFill>
                  <a:srgbClr val="424142"/>
                </a:solidFill>
                <a:latin typeface="TimesNewRomanPSMT"/>
              </a:rPr>
              <a:t>experiences</a:t>
            </a:r>
            <a:r>
              <a:rPr lang="en-US" sz="1900" dirty="0"/>
              <a:t> </a:t>
            </a:r>
            <a:br>
              <a:rPr lang="en-US" dirty="0"/>
            </a:br>
            <a:endParaRPr lang="en-IN" dirty="0"/>
          </a:p>
        </p:txBody>
      </p:sp>
    </p:spTree>
    <p:extLst>
      <p:ext uri="{BB962C8B-B14F-4D97-AF65-F5344CB8AC3E}">
        <p14:creationId xmlns:p14="http://schemas.microsoft.com/office/powerpoint/2010/main" val="873644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1" y="30702"/>
            <a:ext cx="11338560" cy="3570208"/>
          </a:xfrm>
          <a:prstGeom prst="rect">
            <a:avLst/>
          </a:prstGeom>
        </p:spPr>
        <p:txBody>
          <a:bodyPr wrap="square">
            <a:spAutoFit/>
          </a:bodyPr>
          <a:lstStyle/>
          <a:p>
            <a:pPr algn="just"/>
            <a:r>
              <a:rPr lang="en-US" sz="2800" b="1" dirty="0">
                <a:solidFill>
                  <a:schemeClr val="accent5"/>
                </a:solidFill>
                <a:latin typeface="Cambria" pitchFamily="18" charset="0"/>
                <a:ea typeface="Cambria" pitchFamily="18" charset="0"/>
              </a:rPr>
              <a:t>Nitrate pollution</a:t>
            </a:r>
          </a:p>
          <a:p>
            <a:pPr algn="just"/>
            <a:r>
              <a:rPr lang="en-US" dirty="0">
                <a:latin typeface="Cambria" pitchFamily="18" charset="0"/>
                <a:ea typeface="Cambria" pitchFamily="18" charset="0"/>
              </a:rPr>
              <a:t>From  agricultural fields nitrogenous fertilizers leach into soil and finally contaminate ground water.  </a:t>
            </a:r>
          </a:p>
          <a:p>
            <a:pPr algn="just"/>
            <a:r>
              <a:rPr lang="en-US" dirty="0">
                <a:latin typeface="Cambria" pitchFamily="18" charset="0"/>
                <a:ea typeface="Cambria" pitchFamily="18" charset="0"/>
              </a:rPr>
              <a:t>When the nitrate level in ground water exceeds 25mg/l, they can cause a serious health hazard </a:t>
            </a:r>
            <a:r>
              <a:rPr lang="en-US" b="1" dirty="0">
                <a:latin typeface="Cambria" pitchFamily="18" charset="0"/>
                <a:ea typeface="Cambria" pitchFamily="18" charset="0"/>
              </a:rPr>
              <a:t>“</a:t>
            </a:r>
            <a:r>
              <a:rPr lang="en-US" b="1" dirty="0">
                <a:solidFill>
                  <a:srgbClr val="002060"/>
                </a:solidFill>
                <a:latin typeface="Cambria" pitchFamily="18" charset="0"/>
                <a:ea typeface="Cambria" pitchFamily="18" charset="0"/>
              </a:rPr>
              <a:t>Blue baby syndrome</a:t>
            </a:r>
            <a:r>
              <a:rPr lang="en-US" b="1" dirty="0">
                <a:latin typeface="Cambria" pitchFamily="18" charset="0"/>
                <a:ea typeface="Cambria" pitchFamily="18" charset="0"/>
              </a:rPr>
              <a:t>”</a:t>
            </a:r>
            <a:r>
              <a:rPr lang="en-US" dirty="0">
                <a:latin typeface="Cambria" pitchFamily="18" charset="0"/>
                <a:ea typeface="Cambria" pitchFamily="18" charset="0"/>
              </a:rPr>
              <a:t>, which affect mostly infants (babies under age 7) even leading to death.</a:t>
            </a:r>
          </a:p>
          <a:p>
            <a:pPr algn="just"/>
            <a:endParaRPr lang="en-US" dirty="0">
              <a:latin typeface="Cambria" pitchFamily="18" charset="0"/>
              <a:ea typeface="Cambria" pitchFamily="18" charset="0"/>
            </a:endParaRPr>
          </a:p>
          <a:p>
            <a:pPr algn="just"/>
            <a:r>
              <a:rPr lang="en-US" b="1" dirty="0">
                <a:solidFill>
                  <a:srgbClr val="002060"/>
                </a:solidFill>
                <a:latin typeface="Cambria" pitchFamily="18" charset="0"/>
                <a:ea typeface="Cambria" pitchFamily="18" charset="0"/>
              </a:rPr>
              <a:t>Blue baby syndrome/</a:t>
            </a:r>
            <a:r>
              <a:rPr lang="en-US" b="1" dirty="0" err="1">
                <a:solidFill>
                  <a:srgbClr val="002060"/>
                </a:solidFill>
                <a:latin typeface="Cambria" pitchFamily="18" charset="0"/>
                <a:ea typeface="Cambria" pitchFamily="18" charset="0"/>
              </a:rPr>
              <a:t>Methaemoglobanemia</a:t>
            </a:r>
            <a:r>
              <a:rPr lang="en-US" b="1" dirty="0">
                <a:solidFill>
                  <a:srgbClr val="002060"/>
                </a:solidFill>
                <a:latin typeface="Cambria" pitchFamily="18" charset="0"/>
                <a:ea typeface="Cambria" pitchFamily="18" charset="0"/>
              </a:rPr>
              <a:t>:</a:t>
            </a:r>
            <a:r>
              <a:rPr lang="en-US" dirty="0">
                <a:solidFill>
                  <a:srgbClr val="002060"/>
                </a:solidFill>
                <a:latin typeface="Cambria" pitchFamily="18" charset="0"/>
                <a:ea typeface="Cambria" pitchFamily="18" charset="0"/>
              </a:rPr>
              <a:t> </a:t>
            </a:r>
          </a:p>
          <a:p>
            <a:pPr algn="just">
              <a:buFont typeface="Wingdings" pitchFamily="2" charset="2"/>
              <a:buChar char="Ø"/>
            </a:pPr>
            <a:r>
              <a:rPr lang="en-US" dirty="0">
                <a:latin typeface="Cambria" pitchFamily="18" charset="0"/>
                <a:ea typeface="Cambria" pitchFamily="18" charset="0"/>
              </a:rPr>
              <a:t>Gastric juices (body fluids) of new born baby are neutral rather than acidic.  </a:t>
            </a:r>
          </a:p>
          <a:p>
            <a:pPr algn="just">
              <a:buFont typeface="Wingdings" pitchFamily="2" charset="2"/>
              <a:buChar char="Ø"/>
            </a:pPr>
            <a:r>
              <a:rPr lang="en-US" dirty="0">
                <a:latin typeface="Cambria" pitchFamily="18" charset="0"/>
                <a:ea typeface="Cambria" pitchFamily="18" charset="0"/>
              </a:rPr>
              <a:t>So nitrates easily get reduced to nitrites.   </a:t>
            </a:r>
          </a:p>
          <a:p>
            <a:pPr algn="just">
              <a:buFont typeface="Wingdings" pitchFamily="2" charset="2"/>
              <a:buChar char="Ø"/>
            </a:pPr>
            <a:r>
              <a:rPr lang="en-US" dirty="0">
                <a:latin typeface="Cambria" pitchFamily="18" charset="0"/>
                <a:ea typeface="Cambria" pitchFamily="18" charset="0"/>
              </a:rPr>
              <a:t>The absorption of nitrites into the blood stream and their combination with </a:t>
            </a:r>
            <a:r>
              <a:rPr lang="en-US" dirty="0" err="1">
                <a:latin typeface="Cambria" pitchFamily="18" charset="0"/>
                <a:ea typeface="Cambria" pitchFamily="18" charset="0"/>
              </a:rPr>
              <a:t>haemoglobin</a:t>
            </a:r>
            <a:r>
              <a:rPr lang="en-US" dirty="0">
                <a:latin typeface="Cambria" pitchFamily="18" charset="0"/>
                <a:ea typeface="Cambria" pitchFamily="18" charset="0"/>
              </a:rPr>
              <a:t> forms the complex </a:t>
            </a:r>
            <a:r>
              <a:rPr lang="en-US" dirty="0" err="1">
                <a:latin typeface="Cambria" pitchFamily="18" charset="0"/>
                <a:ea typeface="Cambria" pitchFamily="18" charset="0"/>
              </a:rPr>
              <a:t>methaemoglobin</a:t>
            </a:r>
            <a:r>
              <a:rPr lang="en-US" dirty="0">
                <a:latin typeface="Cambria" pitchFamily="18" charset="0"/>
                <a:ea typeface="Cambria" pitchFamily="18" charset="0"/>
              </a:rPr>
              <a:t>.  </a:t>
            </a:r>
          </a:p>
          <a:p>
            <a:pPr algn="just">
              <a:buFont typeface="Wingdings" pitchFamily="2" charset="2"/>
              <a:buChar char="Ø"/>
            </a:pPr>
            <a:r>
              <a:rPr lang="en-US" dirty="0" err="1">
                <a:latin typeface="Cambria" pitchFamily="18" charset="0"/>
                <a:ea typeface="Cambria" pitchFamily="18" charset="0"/>
              </a:rPr>
              <a:t>Methaemoglobin</a:t>
            </a:r>
            <a:r>
              <a:rPr lang="en-US" dirty="0">
                <a:latin typeface="Cambria" pitchFamily="18" charset="0"/>
                <a:ea typeface="Cambria" pitchFamily="18" charset="0"/>
              </a:rPr>
              <a:t> does not have the ability to carry oxygen, so that the organs and tissues of the body are deprived (lack/poor) of this life sustaining element Oxygen resulting in Blue coloration of the body of the baby.</a:t>
            </a:r>
          </a:p>
        </p:txBody>
      </p:sp>
      <p:pic>
        <p:nvPicPr>
          <p:cNvPr id="164868" name="Picture 4" descr="Image result for Blue baby syndrome"/>
          <p:cNvPicPr>
            <a:picLocks noChangeAspect="1" noChangeArrowheads="1"/>
          </p:cNvPicPr>
          <p:nvPr/>
        </p:nvPicPr>
        <p:blipFill>
          <a:blip r:embed="rId2"/>
          <a:srcRect/>
          <a:stretch>
            <a:fillRect/>
          </a:stretch>
        </p:blipFill>
        <p:spPr bwMode="auto">
          <a:xfrm>
            <a:off x="678087" y="4102372"/>
            <a:ext cx="5342981" cy="2442120"/>
          </a:xfrm>
          <a:prstGeom prst="rect">
            <a:avLst/>
          </a:prstGeom>
          <a:noFill/>
        </p:spPr>
      </p:pic>
      <p:pic>
        <p:nvPicPr>
          <p:cNvPr id="164870" name="Picture 6" descr="Image result for Blue baby syndrome"/>
          <p:cNvPicPr>
            <a:picLocks noChangeAspect="1" noChangeArrowheads="1"/>
          </p:cNvPicPr>
          <p:nvPr/>
        </p:nvPicPr>
        <p:blipFill>
          <a:blip r:embed="rId3"/>
          <a:srcRect/>
          <a:stretch>
            <a:fillRect/>
          </a:stretch>
        </p:blipFill>
        <p:spPr bwMode="auto">
          <a:xfrm>
            <a:off x="6892834" y="4045131"/>
            <a:ext cx="3810000" cy="25527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005" y="152400"/>
            <a:ext cx="11691257" cy="5232202"/>
          </a:xfrm>
          <a:prstGeom prst="rect">
            <a:avLst/>
          </a:prstGeom>
        </p:spPr>
        <p:txBody>
          <a:bodyPr wrap="square">
            <a:spAutoFit/>
          </a:bodyPr>
          <a:lstStyle/>
          <a:p>
            <a:pPr algn="just"/>
            <a:r>
              <a:rPr lang="en-US" sz="2800" b="1" dirty="0" err="1">
                <a:solidFill>
                  <a:schemeClr val="accent5">
                    <a:lumMod val="60000"/>
                    <a:lumOff val="40000"/>
                  </a:schemeClr>
                </a:solidFill>
                <a:latin typeface="Cambria" pitchFamily="18" charset="0"/>
                <a:ea typeface="Cambria" pitchFamily="18" charset="0"/>
              </a:rPr>
              <a:t>Eutrophication</a:t>
            </a:r>
            <a:endParaRPr lang="en-US" sz="2800" b="1" dirty="0">
              <a:solidFill>
                <a:schemeClr val="accent5">
                  <a:lumMod val="60000"/>
                  <a:lumOff val="40000"/>
                </a:schemeClr>
              </a:solidFill>
              <a:latin typeface="Cambria" pitchFamily="18" charset="0"/>
              <a:ea typeface="Cambria" pitchFamily="18" charset="0"/>
            </a:endParaRPr>
          </a:p>
          <a:p>
            <a:pPr algn="just"/>
            <a:endParaRPr lang="en-US" sz="2800" dirty="0">
              <a:solidFill>
                <a:schemeClr val="accent5">
                  <a:lumMod val="60000"/>
                  <a:lumOff val="40000"/>
                </a:schemeClr>
              </a:solidFill>
              <a:latin typeface="Cambria" pitchFamily="18" charset="0"/>
              <a:ea typeface="Cambria" pitchFamily="18" charset="0"/>
            </a:endParaRPr>
          </a:p>
          <a:p>
            <a:pPr algn="just">
              <a:buFont typeface="Wingdings" pitchFamily="2" charset="2"/>
              <a:buChar char="Ø"/>
            </a:pPr>
            <a:r>
              <a:rPr lang="en-US" sz="2000" dirty="0">
                <a:latin typeface="Cambria" pitchFamily="18" charset="0"/>
                <a:ea typeface="Cambria" pitchFamily="18" charset="0"/>
              </a:rPr>
              <a:t>Agricultural run-off water (with fertilizers like N &amp; P) reaches nearby water bodies and causes the over nourishment of lakes or water bodies and give rise to the phenomenon of </a:t>
            </a:r>
            <a:r>
              <a:rPr lang="en-US" sz="2000" b="1" dirty="0">
                <a:solidFill>
                  <a:schemeClr val="accent5">
                    <a:lumMod val="75000"/>
                  </a:schemeClr>
                </a:solidFill>
                <a:latin typeface="Cambria" pitchFamily="18" charset="0"/>
                <a:ea typeface="Cambria" pitchFamily="18" charset="0"/>
              </a:rPr>
              <a:t>Eutrophication</a:t>
            </a:r>
            <a:r>
              <a:rPr lang="en-US" sz="2000" dirty="0">
                <a:latin typeface="Cambria" pitchFamily="18" charset="0"/>
                <a:ea typeface="Cambria" pitchFamily="18" charset="0"/>
              </a:rPr>
              <a:t>. (</a:t>
            </a:r>
            <a:r>
              <a:rPr lang="en-US" sz="2000" b="1" dirty="0" err="1">
                <a:solidFill>
                  <a:srgbClr val="C00000"/>
                </a:solidFill>
                <a:latin typeface="Cambria" pitchFamily="18" charset="0"/>
                <a:ea typeface="Cambria" pitchFamily="18" charset="0"/>
              </a:rPr>
              <a:t>Eu</a:t>
            </a:r>
            <a:r>
              <a:rPr lang="en-US" sz="2000" dirty="0">
                <a:solidFill>
                  <a:srgbClr val="C00000"/>
                </a:solidFill>
                <a:latin typeface="Cambria" pitchFamily="18" charset="0"/>
                <a:ea typeface="Cambria" pitchFamily="18" charset="0"/>
              </a:rPr>
              <a:t> means </a:t>
            </a:r>
            <a:r>
              <a:rPr lang="en-US" sz="2000" i="1" dirty="0">
                <a:solidFill>
                  <a:srgbClr val="C00000"/>
                </a:solidFill>
                <a:latin typeface="Cambria" pitchFamily="18" charset="0"/>
                <a:ea typeface="Cambria" pitchFamily="18" charset="0"/>
              </a:rPr>
              <a:t>more</a:t>
            </a:r>
            <a:r>
              <a:rPr lang="en-US" sz="2000" dirty="0">
                <a:solidFill>
                  <a:srgbClr val="C00000"/>
                </a:solidFill>
                <a:latin typeface="Cambria" pitchFamily="18" charset="0"/>
                <a:ea typeface="Cambria" pitchFamily="18" charset="0"/>
              </a:rPr>
              <a:t> and </a:t>
            </a:r>
            <a:r>
              <a:rPr lang="en-US" sz="2000" b="1" dirty="0" err="1">
                <a:solidFill>
                  <a:srgbClr val="C00000"/>
                </a:solidFill>
                <a:latin typeface="Cambria" pitchFamily="18" charset="0"/>
                <a:ea typeface="Cambria" pitchFamily="18" charset="0"/>
              </a:rPr>
              <a:t>Trophication</a:t>
            </a:r>
            <a:r>
              <a:rPr lang="en-US" sz="2000" dirty="0">
                <a:solidFill>
                  <a:srgbClr val="C00000"/>
                </a:solidFill>
                <a:latin typeface="Cambria" pitchFamily="18" charset="0"/>
                <a:ea typeface="Cambria" pitchFamily="18" charset="0"/>
              </a:rPr>
              <a:t> means </a:t>
            </a:r>
            <a:r>
              <a:rPr lang="en-US" sz="2000" i="1" dirty="0">
                <a:solidFill>
                  <a:srgbClr val="C00000"/>
                </a:solidFill>
                <a:latin typeface="Cambria" pitchFamily="18" charset="0"/>
                <a:ea typeface="Cambria" pitchFamily="18" charset="0"/>
              </a:rPr>
              <a:t>nutrition</a:t>
            </a:r>
            <a:r>
              <a:rPr lang="en-US" sz="2000" dirty="0">
                <a:latin typeface="Cambria" pitchFamily="18" charset="0"/>
                <a:ea typeface="Cambria" pitchFamily="18" charset="0"/>
              </a:rPr>
              <a:t>).</a:t>
            </a:r>
          </a:p>
          <a:p>
            <a:pPr algn="just">
              <a:buFont typeface="Wingdings" pitchFamily="2" charset="2"/>
              <a:buChar char="Ø"/>
            </a:pPr>
            <a:endParaRPr lang="en-US" sz="2000" dirty="0">
              <a:latin typeface="Cambria" pitchFamily="18" charset="0"/>
              <a:ea typeface="Cambria" pitchFamily="18" charset="0"/>
            </a:endParaRPr>
          </a:p>
          <a:p>
            <a:pPr algn="just">
              <a:buFont typeface="Wingdings" pitchFamily="2" charset="2"/>
              <a:buChar char="Ø"/>
            </a:pPr>
            <a:r>
              <a:rPr lang="en-US" sz="2000" dirty="0">
                <a:latin typeface="Cambria" pitchFamily="18" charset="0"/>
                <a:ea typeface="Cambria" pitchFamily="18" charset="0"/>
              </a:rPr>
              <a:t>This makes excessive growth of algal species, which is known as </a:t>
            </a:r>
            <a:r>
              <a:rPr lang="en-US" sz="2000" b="1" dirty="0">
                <a:solidFill>
                  <a:srgbClr val="C00000"/>
                </a:solidFill>
                <a:latin typeface="Cambria" pitchFamily="18" charset="0"/>
                <a:ea typeface="Cambria" pitchFamily="18" charset="0"/>
              </a:rPr>
              <a:t>algal bloom</a:t>
            </a:r>
            <a:r>
              <a:rPr lang="en-US" sz="2000" dirty="0">
                <a:latin typeface="Cambria" pitchFamily="18" charset="0"/>
                <a:ea typeface="Cambria" pitchFamily="18" charset="0"/>
              </a:rPr>
              <a:t>.  </a:t>
            </a:r>
          </a:p>
          <a:p>
            <a:pPr algn="just">
              <a:buFont typeface="Wingdings" pitchFamily="2" charset="2"/>
              <a:buChar char="Ø"/>
            </a:pPr>
            <a:endParaRPr lang="en-US" sz="2000" dirty="0">
              <a:latin typeface="Cambria" pitchFamily="18" charset="0"/>
              <a:ea typeface="Cambria" pitchFamily="18" charset="0"/>
            </a:endParaRPr>
          </a:p>
          <a:p>
            <a:pPr algn="just">
              <a:buFont typeface="Wingdings" pitchFamily="2" charset="2"/>
              <a:buChar char="Ø"/>
            </a:pPr>
            <a:r>
              <a:rPr lang="en-US" sz="2000" dirty="0">
                <a:latin typeface="Cambria" pitchFamily="18" charset="0"/>
                <a:ea typeface="Cambria" pitchFamily="18" charset="0"/>
              </a:rPr>
              <a:t>The water body or lake soon gets filled up with algal species which quickly complete their life cycle and die thus adding a lot of organic matter.  </a:t>
            </a:r>
          </a:p>
          <a:p>
            <a:pPr algn="just">
              <a:buFont typeface="Wingdings" pitchFamily="2" charset="2"/>
              <a:buChar char="Ø"/>
            </a:pPr>
            <a:endParaRPr lang="en-US" sz="2000" dirty="0">
              <a:latin typeface="Cambria" pitchFamily="18" charset="0"/>
              <a:ea typeface="Cambria" pitchFamily="18" charset="0"/>
            </a:endParaRPr>
          </a:p>
          <a:p>
            <a:pPr algn="just">
              <a:buFont typeface="Wingdings" pitchFamily="2" charset="2"/>
              <a:buChar char="Ø"/>
            </a:pPr>
            <a:r>
              <a:rPr lang="en-US" sz="2000" dirty="0">
                <a:latin typeface="Cambria" pitchFamily="18" charset="0"/>
                <a:ea typeface="Cambria" pitchFamily="18" charset="0"/>
              </a:rPr>
              <a:t>Dissolved oxygen in the lake is consumed (lowered) for the oxidation of these organic matters and fish get killed so that the lake becomes a dead pool of water devoid of plants and animals.  </a:t>
            </a:r>
          </a:p>
          <a:p>
            <a:pPr algn="just">
              <a:buFont typeface="Wingdings" pitchFamily="2" charset="2"/>
              <a:buChar char="Ø"/>
            </a:pPr>
            <a:endParaRPr lang="en-US" sz="2000" dirty="0">
              <a:latin typeface="Cambria" pitchFamily="18" charset="0"/>
              <a:ea typeface="Cambria" pitchFamily="18" charset="0"/>
            </a:endParaRPr>
          </a:p>
          <a:p>
            <a:pPr algn="just">
              <a:buFont typeface="Wingdings" pitchFamily="2" charset="2"/>
              <a:buChar char="Ø"/>
            </a:pPr>
            <a:r>
              <a:rPr lang="en-US" sz="2000" dirty="0">
                <a:latin typeface="Cambria" pitchFamily="18" charset="0"/>
                <a:ea typeface="Cambria" pitchFamily="18" charset="0"/>
              </a:rPr>
              <a:t>Thus the lake ecosystem gets degraded due to Eutrophication.</a:t>
            </a:r>
          </a:p>
          <a:p>
            <a:pPr lvl="0"/>
            <a:endParaRPr lang="en-US" dirty="0">
              <a:latin typeface="Cambria" pitchFamily="18" charset="0"/>
              <a:ea typeface="Cambria" pitchFamily="18" charset="0"/>
            </a:endParaRPr>
          </a:p>
        </p:txBody>
      </p:sp>
    </p:spTree>
    <p:extLst>
      <p:ext uri="{BB962C8B-B14F-4D97-AF65-F5344CB8AC3E}">
        <p14:creationId xmlns:p14="http://schemas.microsoft.com/office/powerpoint/2010/main" val="1654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p:cNvPicPr>
            <a:picLocks noChangeAspect="1" noChangeArrowheads="1"/>
          </p:cNvPicPr>
          <p:nvPr/>
        </p:nvPicPr>
        <p:blipFill>
          <a:blip r:embed="rId3"/>
          <a:srcRect/>
          <a:stretch>
            <a:fillRect/>
          </a:stretch>
        </p:blipFill>
        <p:spPr bwMode="auto">
          <a:xfrm>
            <a:off x="0" y="0"/>
            <a:ext cx="12223122" cy="68580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p:cNvPicPr>
            <a:picLocks noChangeAspect="1" noChangeArrowheads="1"/>
          </p:cNvPicPr>
          <p:nvPr/>
        </p:nvPicPr>
        <p:blipFill>
          <a:blip r:embed="rId3"/>
          <a:srcRect l="1341"/>
          <a:stretch>
            <a:fillRect/>
          </a:stretch>
        </p:blipFill>
        <p:spPr bwMode="auto">
          <a:xfrm>
            <a:off x="-2" y="0"/>
            <a:ext cx="12192002" cy="68580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p:cNvPicPr>
            <a:picLocks noChangeAspect="1" noChangeArrowheads="1"/>
          </p:cNvPicPr>
          <p:nvPr/>
        </p:nvPicPr>
        <p:blipFill>
          <a:blip r:embed="rId3"/>
          <a:srcRect/>
          <a:stretch>
            <a:fillRect/>
          </a:stretch>
        </p:blipFill>
        <p:spPr bwMode="auto">
          <a:xfrm>
            <a:off x="0" y="1"/>
            <a:ext cx="12192000" cy="6857999"/>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326" y="156756"/>
            <a:ext cx="11785600" cy="3370153"/>
          </a:xfrm>
          <a:prstGeom prst="rect">
            <a:avLst/>
          </a:prstGeom>
        </p:spPr>
        <p:txBody>
          <a:bodyPr wrap="square">
            <a:spAutoFit/>
          </a:bodyPr>
          <a:lstStyle/>
          <a:p>
            <a:pPr lvl="0" algn="just"/>
            <a:r>
              <a:rPr lang="en-US" sz="2400" b="1" dirty="0">
                <a:solidFill>
                  <a:schemeClr val="accent5">
                    <a:lumMod val="75000"/>
                  </a:schemeClr>
                </a:solidFill>
                <a:latin typeface="Cambria" pitchFamily="18" charset="0"/>
                <a:ea typeface="Cambria" pitchFamily="18" charset="0"/>
              </a:rPr>
              <a:t>Pesticide side effects</a:t>
            </a:r>
          </a:p>
          <a:p>
            <a:pPr lvl="0" algn="just">
              <a:lnSpc>
                <a:spcPct val="150000"/>
              </a:lnSpc>
              <a:buFont typeface="Wingdings" pitchFamily="2" charset="2"/>
              <a:buChar char="Ø"/>
            </a:pPr>
            <a:r>
              <a:rPr lang="en-US" dirty="0">
                <a:latin typeface="Cambria" pitchFamily="18" charset="0"/>
                <a:ea typeface="Cambria" pitchFamily="18" charset="0"/>
              </a:rPr>
              <a:t>Pesticides are used in agriculture for destroying pest and boosting crop production.  </a:t>
            </a:r>
          </a:p>
          <a:p>
            <a:pPr lvl="0" algn="just">
              <a:lnSpc>
                <a:spcPct val="150000"/>
              </a:lnSpc>
              <a:buFont typeface="Wingdings" pitchFamily="2" charset="2"/>
              <a:buChar char="Ø"/>
            </a:pPr>
            <a:r>
              <a:rPr lang="en-US" dirty="0">
                <a:latin typeface="Cambria" pitchFamily="18" charset="0"/>
                <a:ea typeface="Cambria" pitchFamily="18" charset="0"/>
              </a:rPr>
              <a:t>Generally, arsenic, </a:t>
            </a:r>
            <a:r>
              <a:rPr lang="en-US" dirty="0" err="1">
                <a:latin typeface="Cambria" pitchFamily="18" charset="0"/>
                <a:ea typeface="Cambria" pitchFamily="18" charset="0"/>
              </a:rPr>
              <a:t>sulphur</a:t>
            </a:r>
            <a:r>
              <a:rPr lang="en-US" dirty="0">
                <a:latin typeface="Cambria" pitchFamily="18" charset="0"/>
                <a:ea typeface="Cambria" pitchFamily="18" charset="0"/>
              </a:rPr>
              <a:t>, lead and mercury were used as pest killers.  </a:t>
            </a:r>
          </a:p>
          <a:p>
            <a:pPr lvl="0" algn="just">
              <a:lnSpc>
                <a:spcPct val="150000"/>
              </a:lnSpc>
              <a:buFont typeface="Wingdings" pitchFamily="2" charset="2"/>
              <a:buChar char="Ø"/>
            </a:pPr>
            <a:r>
              <a:rPr lang="en-US" dirty="0">
                <a:latin typeface="Cambria" pitchFamily="18" charset="0"/>
                <a:ea typeface="Cambria" pitchFamily="18" charset="0"/>
              </a:rPr>
              <a:t>Organic pesticides </a:t>
            </a:r>
            <a:r>
              <a:rPr lang="en-US" dirty="0" err="1">
                <a:latin typeface="Cambria" pitchFamily="18" charset="0"/>
                <a:ea typeface="Cambria" pitchFamily="18" charset="0"/>
              </a:rPr>
              <a:t>Eg</a:t>
            </a:r>
            <a:r>
              <a:rPr lang="en-US" dirty="0">
                <a:latin typeface="Cambria" pitchFamily="18" charset="0"/>
                <a:ea typeface="Cambria" pitchFamily="18" charset="0"/>
              </a:rPr>
              <a:t>. DDT (</a:t>
            </a:r>
            <a:r>
              <a:rPr lang="en-US" dirty="0" err="1">
                <a:latin typeface="Cambria" pitchFamily="18" charset="0"/>
                <a:ea typeface="Cambria" pitchFamily="18" charset="0"/>
              </a:rPr>
              <a:t>dichloro</a:t>
            </a:r>
            <a:r>
              <a:rPr lang="en-US" dirty="0">
                <a:latin typeface="Cambria" pitchFamily="18" charset="0"/>
                <a:ea typeface="Cambria" pitchFamily="18" charset="0"/>
              </a:rPr>
              <a:t> </a:t>
            </a:r>
            <a:r>
              <a:rPr lang="en-US" dirty="0" err="1">
                <a:latin typeface="Cambria" pitchFamily="18" charset="0"/>
                <a:ea typeface="Cambria" pitchFamily="18" charset="0"/>
              </a:rPr>
              <a:t>diphenyl</a:t>
            </a:r>
            <a:r>
              <a:rPr lang="en-US" dirty="0">
                <a:latin typeface="Cambria" pitchFamily="18" charset="0"/>
                <a:ea typeface="Cambria" pitchFamily="18" charset="0"/>
              </a:rPr>
              <a:t> </a:t>
            </a:r>
            <a:r>
              <a:rPr lang="en-US" dirty="0" err="1">
                <a:latin typeface="Cambria" pitchFamily="18" charset="0"/>
                <a:ea typeface="Cambria" pitchFamily="18" charset="0"/>
              </a:rPr>
              <a:t>trichloro</a:t>
            </a:r>
            <a:r>
              <a:rPr lang="en-US" dirty="0">
                <a:latin typeface="Cambria" pitchFamily="18" charset="0"/>
                <a:ea typeface="Cambria" pitchFamily="18" charset="0"/>
              </a:rPr>
              <a:t> ethane-</a:t>
            </a:r>
            <a:r>
              <a:rPr lang="en-US" b="1" dirty="0">
                <a:solidFill>
                  <a:schemeClr val="accent5">
                    <a:lumMod val="75000"/>
                  </a:schemeClr>
                </a:solidFill>
                <a:latin typeface="Cambria" pitchFamily="18" charset="0"/>
                <a:ea typeface="Cambria" pitchFamily="18" charset="0"/>
              </a:rPr>
              <a:t>Paul Muller 1939) </a:t>
            </a:r>
            <a:r>
              <a:rPr lang="en-US" dirty="0">
                <a:latin typeface="Cambria" pitchFamily="18" charset="0"/>
                <a:ea typeface="Cambria" pitchFamily="18" charset="0"/>
              </a:rPr>
              <a:t>has been used.  </a:t>
            </a:r>
          </a:p>
          <a:p>
            <a:pPr lvl="0" algn="just">
              <a:lnSpc>
                <a:spcPct val="150000"/>
              </a:lnSpc>
              <a:buFont typeface="Wingdings" pitchFamily="2" charset="2"/>
              <a:buChar char="Ø"/>
            </a:pPr>
            <a:r>
              <a:rPr lang="en-US" dirty="0">
                <a:latin typeface="Cambria" pitchFamily="18" charset="0"/>
                <a:ea typeface="Cambria" pitchFamily="18" charset="0"/>
              </a:rPr>
              <a:t>During 1940-50, DDT saved 5 million lives from malaria, typhus etc and also protected crops from huge loss.  </a:t>
            </a:r>
          </a:p>
          <a:p>
            <a:pPr lvl="0" algn="just">
              <a:lnSpc>
                <a:spcPct val="150000"/>
              </a:lnSpc>
              <a:buFont typeface="Wingdings" pitchFamily="2" charset="2"/>
              <a:buChar char="Ø"/>
            </a:pPr>
            <a:r>
              <a:rPr lang="en-US" dirty="0">
                <a:latin typeface="Cambria" pitchFamily="18" charset="0"/>
                <a:ea typeface="Cambria" pitchFamily="18" charset="0"/>
              </a:rPr>
              <a:t>Pesticides show number of harmful side effects on environment.</a:t>
            </a:r>
          </a:p>
          <a:p>
            <a:pPr lvl="0" algn="just">
              <a:lnSpc>
                <a:spcPct val="150000"/>
              </a:lnSpc>
              <a:buFont typeface="Wingdings" pitchFamily="2" charset="2"/>
              <a:buChar char="Ø"/>
            </a:pPr>
            <a:r>
              <a:rPr lang="en-US" dirty="0">
                <a:latin typeface="Cambria" pitchFamily="18" charset="0"/>
                <a:ea typeface="Cambria" pitchFamily="18" charset="0"/>
              </a:rPr>
              <a:t>DDT and many other pesticides are non-biodegradable and so persist in the food chain which enters even human beings, which quite harmful. </a:t>
            </a:r>
          </a:p>
        </p:txBody>
      </p:sp>
      <p:pic>
        <p:nvPicPr>
          <p:cNvPr id="143362" name="Picture 2" descr="Image result for Pesticide side effects"/>
          <p:cNvPicPr>
            <a:picLocks noChangeAspect="1" noChangeArrowheads="1"/>
          </p:cNvPicPr>
          <p:nvPr/>
        </p:nvPicPr>
        <p:blipFill>
          <a:blip r:embed="rId2"/>
          <a:srcRect/>
          <a:stretch>
            <a:fillRect/>
          </a:stretch>
        </p:blipFill>
        <p:spPr bwMode="auto">
          <a:xfrm>
            <a:off x="65315" y="3944983"/>
            <a:ext cx="3492895" cy="2677886"/>
          </a:xfrm>
          <a:prstGeom prst="rect">
            <a:avLst/>
          </a:prstGeom>
          <a:noFill/>
        </p:spPr>
      </p:pic>
      <p:pic>
        <p:nvPicPr>
          <p:cNvPr id="143364" name="Picture 4" descr="Image result for Pesticide side effects"/>
          <p:cNvPicPr>
            <a:picLocks noChangeAspect="1" noChangeArrowheads="1"/>
          </p:cNvPicPr>
          <p:nvPr/>
        </p:nvPicPr>
        <p:blipFill>
          <a:blip r:embed="rId3"/>
          <a:srcRect/>
          <a:stretch>
            <a:fillRect/>
          </a:stretch>
        </p:blipFill>
        <p:spPr bwMode="auto">
          <a:xfrm>
            <a:off x="3721736" y="3944982"/>
            <a:ext cx="3776345" cy="2520710"/>
          </a:xfrm>
          <a:prstGeom prst="rect">
            <a:avLst/>
          </a:prstGeom>
          <a:noFill/>
        </p:spPr>
      </p:pic>
      <p:pic>
        <p:nvPicPr>
          <p:cNvPr id="143366" name="Picture 6" descr="Image result for Pesticide side effects"/>
          <p:cNvPicPr>
            <a:picLocks noChangeAspect="1" noChangeArrowheads="1"/>
          </p:cNvPicPr>
          <p:nvPr/>
        </p:nvPicPr>
        <p:blipFill>
          <a:blip r:embed="rId4"/>
          <a:srcRect/>
          <a:stretch>
            <a:fillRect/>
          </a:stretch>
        </p:blipFill>
        <p:spPr bwMode="auto">
          <a:xfrm>
            <a:off x="7631975" y="3963713"/>
            <a:ext cx="4390209" cy="2471061"/>
          </a:xfrm>
          <a:prstGeom prst="rect">
            <a:avLst/>
          </a:prstGeom>
          <a:noFill/>
        </p:spPr>
      </p:pic>
    </p:spTree>
    <p:extLst>
      <p:ext uri="{BB962C8B-B14F-4D97-AF65-F5344CB8AC3E}">
        <p14:creationId xmlns:p14="http://schemas.microsoft.com/office/powerpoint/2010/main" val="398551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1" y="215932"/>
            <a:ext cx="11704320" cy="2492990"/>
          </a:xfrm>
          <a:prstGeom prst="rect">
            <a:avLst/>
          </a:prstGeom>
        </p:spPr>
        <p:txBody>
          <a:bodyPr wrap="square">
            <a:spAutoFit/>
          </a:bodyPr>
          <a:lstStyle/>
          <a:p>
            <a:pPr lvl="0" algn="just"/>
            <a:r>
              <a:rPr lang="en-US" sz="2400" b="1" dirty="0">
                <a:solidFill>
                  <a:schemeClr val="accent5">
                    <a:lumMod val="75000"/>
                  </a:schemeClr>
                </a:solidFill>
                <a:latin typeface="Cambria" pitchFamily="18" charset="0"/>
                <a:ea typeface="Cambria" pitchFamily="18" charset="0"/>
              </a:rPr>
              <a:t>Water logging</a:t>
            </a:r>
          </a:p>
          <a:p>
            <a:pPr lvl="0" algn="just"/>
            <a:endParaRPr lang="en-US" sz="2400" b="1" dirty="0">
              <a:solidFill>
                <a:schemeClr val="accent5">
                  <a:lumMod val="75000"/>
                </a:schemeClr>
              </a:solidFill>
              <a:latin typeface="Cambria" pitchFamily="18" charset="0"/>
              <a:ea typeface="Cambria" pitchFamily="18" charset="0"/>
            </a:endParaRPr>
          </a:p>
          <a:p>
            <a:pPr lvl="0" algn="just">
              <a:buFont typeface="Wingdings" pitchFamily="2" charset="2"/>
              <a:buChar char="Ø"/>
            </a:pPr>
            <a:r>
              <a:rPr lang="en-US" dirty="0">
                <a:latin typeface="Cambria" pitchFamily="18" charset="0"/>
                <a:ea typeface="Cambria" pitchFamily="18" charset="0"/>
              </a:rPr>
              <a:t>Excessive irrigation of croplands for good growth of crop leads to water logging.  </a:t>
            </a:r>
          </a:p>
          <a:p>
            <a:pPr lvl="0" algn="just">
              <a:buFont typeface="Wingdings" pitchFamily="2" charset="2"/>
              <a:buChar char="Ø"/>
            </a:pPr>
            <a:r>
              <a:rPr lang="en-US" dirty="0">
                <a:latin typeface="Cambria" pitchFamily="18" charset="0"/>
                <a:ea typeface="Cambria" pitchFamily="18" charset="0"/>
              </a:rPr>
              <a:t>In the absence of adequate drainage, excess water is accumulated which seeps into the underlying water table.  </a:t>
            </a:r>
          </a:p>
          <a:p>
            <a:pPr lvl="0" algn="just">
              <a:buFont typeface="Wingdings" pitchFamily="2" charset="2"/>
              <a:buChar char="Ø"/>
            </a:pPr>
            <a:r>
              <a:rPr lang="en-US" dirty="0">
                <a:latin typeface="Cambria" pitchFamily="18" charset="0"/>
                <a:ea typeface="Cambria" pitchFamily="18" charset="0"/>
              </a:rPr>
              <a:t>Pore spaces in the soil get fully drenched with water and soil-air becomes deficient.  </a:t>
            </a:r>
          </a:p>
          <a:p>
            <a:pPr lvl="0" algn="just">
              <a:buFont typeface="Wingdings" pitchFamily="2" charset="2"/>
              <a:buChar char="Ø"/>
            </a:pPr>
            <a:r>
              <a:rPr lang="en-US" dirty="0">
                <a:latin typeface="Cambria" pitchFamily="18" charset="0"/>
                <a:ea typeface="Cambria" pitchFamily="18" charset="0"/>
              </a:rPr>
              <a:t>The water table rises and the roots of plants have insufficient air for respiration.  </a:t>
            </a:r>
          </a:p>
          <a:p>
            <a:pPr lvl="0" algn="just">
              <a:buFont typeface="Wingdings" pitchFamily="2" charset="2"/>
              <a:buChar char="Ø"/>
            </a:pPr>
            <a:r>
              <a:rPr lang="en-US" dirty="0">
                <a:latin typeface="Cambria" pitchFamily="18" charset="0"/>
                <a:ea typeface="Cambria" pitchFamily="18" charset="0"/>
              </a:rPr>
              <a:t>This decline crop yield with decrease in soil strength.</a:t>
            </a:r>
          </a:p>
          <a:p>
            <a:r>
              <a:rPr lang="en-US" dirty="0">
                <a:latin typeface="Cambria" pitchFamily="18" charset="0"/>
                <a:ea typeface="Cambria" pitchFamily="18" charset="0"/>
              </a:rPr>
              <a:t> </a:t>
            </a:r>
          </a:p>
        </p:txBody>
      </p:sp>
      <p:pic>
        <p:nvPicPr>
          <p:cNvPr id="172034" name="Picture 2" descr="Image result for water logging"/>
          <p:cNvPicPr>
            <a:picLocks noChangeAspect="1" noChangeArrowheads="1"/>
          </p:cNvPicPr>
          <p:nvPr/>
        </p:nvPicPr>
        <p:blipFill>
          <a:blip r:embed="rId2"/>
          <a:srcRect/>
          <a:stretch>
            <a:fillRect/>
          </a:stretch>
        </p:blipFill>
        <p:spPr bwMode="auto">
          <a:xfrm>
            <a:off x="1" y="2719568"/>
            <a:ext cx="6543040" cy="3533837"/>
          </a:xfrm>
          <a:prstGeom prst="rect">
            <a:avLst/>
          </a:prstGeom>
          <a:noFill/>
        </p:spPr>
      </p:pic>
      <p:pic>
        <p:nvPicPr>
          <p:cNvPr id="172036" name="Picture 4" descr="Image result for water logging"/>
          <p:cNvPicPr>
            <a:picLocks noChangeAspect="1" noChangeArrowheads="1"/>
          </p:cNvPicPr>
          <p:nvPr/>
        </p:nvPicPr>
        <p:blipFill>
          <a:blip r:embed="rId3" cstate="print"/>
          <a:srcRect/>
          <a:stretch>
            <a:fillRect/>
          </a:stretch>
        </p:blipFill>
        <p:spPr bwMode="auto">
          <a:xfrm>
            <a:off x="6618742" y="2586446"/>
            <a:ext cx="5560195" cy="3722914"/>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p:cNvPicPr>
            <a:picLocks noChangeAspect="1" noChangeArrowheads="1"/>
          </p:cNvPicPr>
          <p:nvPr/>
        </p:nvPicPr>
        <p:blipFill>
          <a:blip r:embed="rId3"/>
          <a:srcRect/>
          <a:stretch>
            <a:fillRect/>
          </a:stretch>
        </p:blipFill>
        <p:spPr bwMode="auto">
          <a:xfrm>
            <a:off x="239184" y="720725"/>
            <a:ext cx="4790016" cy="4859338"/>
          </a:xfrm>
          <a:prstGeom prst="rect">
            <a:avLst/>
          </a:prstGeom>
          <a:noFill/>
          <a:ln w="9525">
            <a:noFill/>
            <a:round/>
            <a:headEnd/>
            <a:tailEnd/>
          </a:ln>
        </p:spPr>
      </p:pic>
      <p:pic>
        <p:nvPicPr>
          <p:cNvPr id="70659" name="Picture 2"/>
          <p:cNvPicPr>
            <a:picLocks noChangeAspect="1" noChangeArrowheads="1"/>
          </p:cNvPicPr>
          <p:nvPr/>
        </p:nvPicPr>
        <p:blipFill>
          <a:blip r:embed="rId4"/>
          <a:srcRect/>
          <a:stretch>
            <a:fillRect/>
          </a:stretch>
        </p:blipFill>
        <p:spPr bwMode="auto">
          <a:xfrm>
            <a:off x="5039784" y="3419475"/>
            <a:ext cx="6959600" cy="3378200"/>
          </a:xfrm>
          <a:prstGeom prst="rect">
            <a:avLst/>
          </a:prstGeom>
          <a:noFill/>
          <a:ln w="9525">
            <a:noFill/>
            <a:round/>
            <a:headEnd/>
            <a:tailEnd/>
          </a:ln>
        </p:spPr>
      </p:pic>
      <p:pic>
        <p:nvPicPr>
          <p:cNvPr id="70660" name="Picture 3"/>
          <p:cNvPicPr>
            <a:picLocks noChangeAspect="1" noChangeArrowheads="1"/>
          </p:cNvPicPr>
          <p:nvPr/>
        </p:nvPicPr>
        <p:blipFill>
          <a:blip r:embed="rId5"/>
          <a:srcRect/>
          <a:stretch>
            <a:fillRect/>
          </a:stretch>
        </p:blipFill>
        <p:spPr bwMode="auto">
          <a:xfrm>
            <a:off x="6239933" y="179389"/>
            <a:ext cx="5334000" cy="300037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 y="260645"/>
            <a:ext cx="11599818" cy="2215991"/>
          </a:xfrm>
          <a:prstGeom prst="rect">
            <a:avLst/>
          </a:prstGeom>
        </p:spPr>
        <p:txBody>
          <a:bodyPr wrap="square">
            <a:spAutoFit/>
          </a:bodyPr>
          <a:lstStyle/>
          <a:p>
            <a:pPr lvl="0"/>
            <a:r>
              <a:rPr lang="en-US" sz="2400" b="1" dirty="0">
                <a:solidFill>
                  <a:schemeClr val="accent5">
                    <a:lumMod val="75000"/>
                  </a:schemeClr>
                </a:solidFill>
                <a:latin typeface="Cambria" pitchFamily="18" charset="0"/>
                <a:ea typeface="Cambria" pitchFamily="18" charset="0"/>
              </a:rPr>
              <a:t>Salinity problem</a:t>
            </a:r>
          </a:p>
          <a:p>
            <a:pPr lvl="0"/>
            <a:endParaRPr lang="en-US" sz="2400" b="1" dirty="0">
              <a:solidFill>
                <a:schemeClr val="accent5">
                  <a:lumMod val="75000"/>
                </a:schemeClr>
              </a:solidFill>
              <a:latin typeface="Cambria" pitchFamily="18" charset="0"/>
              <a:ea typeface="Cambria" pitchFamily="18" charset="0"/>
            </a:endParaRPr>
          </a:p>
          <a:p>
            <a:pPr lvl="0">
              <a:buFont typeface="Wingdings" pitchFamily="2" charset="2"/>
              <a:buChar char="Ø"/>
            </a:pPr>
            <a:r>
              <a:rPr lang="en-US" dirty="0">
                <a:latin typeface="Cambria" pitchFamily="18" charset="0"/>
                <a:ea typeface="Cambria" pitchFamily="18" charset="0"/>
              </a:rPr>
              <a:t>Salinity arises from excessive irrigation.  </a:t>
            </a:r>
          </a:p>
          <a:p>
            <a:pPr lvl="0">
              <a:buFont typeface="Wingdings" pitchFamily="2" charset="2"/>
              <a:buChar char="Ø"/>
            </a:pPr>
            <a:endParaRPr lang="en-US" dirty="0">
              <a:latin typeface="Cambria" pitchFamily="18" charset="0"/>
              <a:ea typeface="Cambria" pitchFamily="18" charset="0"/>
            </a:endParaRPr>
          </a:p>
          <a:p>
            <a:pPr lvl="0">
              <a:buFont typeface="Wingdings" pitchFamily="2" charset="2"/>
              <a:buChar char="Ø"/>
            </a:pPr>
            <a:r>
              <a:rPr lang="en-US" dirty="0">
                <a:latin typeface="Cambria" pitchFamily="18" charset="0"/>
                <a:ea typeface="Cambria" pitchFamily="18" charset="0"/>
              </a:rPr>
              <a:t>Soil gets enriched with salts such as Sodium chloride, Sodium </a:t>
            </a:r>
            <a:r>
              <a:rPr lang="en-US" dirty="0" err="1">
                <a:latin typeface="Cambria" pitchFamily="18" charset="0"/>
                <a:ea typeface="Cambria" pitchFamily="18" charset="0"/>
              </a:rPr>
              <a:t>sulphate</a:t>
            </a:r>
            <a:r>
              <a:rPr lang="en-US" dirty="0">
                <a:latin typeface="Cambria" pitchFamily="18" charset="0"/>
                <a:ea typeface="Cambria" pitchFamily="18" charset="0"/>
              </a:rPr>
              <a:t>, Calcium chloride, Magnesium chloride etc.</a:t>
            </a:r>
          </a:p>
          <a:p>
            <a:pPr lvl="0">
              <a:buFont typeface="Wingdings" pitchFamily="2" charset="2"/>
              <a:buChar char="Ø"/>
            </a:pPr>
            <a:endParaRPr lang="en-US" dirty="0">
              <a:latin typeface="Cambria" pitchFamily="18" charset="0"/>
              <a:ea typeface="Cambria" pitchFamily="18" charset="0"/>
            </a:endParaRPr>
          </a:p>
          <a:p>
            <a:pPr lvl="0">
              <a:buFont typeface="Wingdings" pitchFamily="2" charset="2"/>
              <a:buChar char="Ø"/>
            </a:pPr>
            <a:r>
              <a:rPr lang="en-US" dirty="0">
                <a:latin typeface="Cambria" pitchFamily="18" charset="0"/>
                <a:ea typeface="Cambria" pitchFamily="18" charset="0"/>
              </a:rPr>
              <a:t>Salinity causes stunted plant growth and reduces crop yield.</a:t>
            </a:r>
          </a:p>
        </p:txBody>
      </p:sp>
      <p:pic>
        <p:nvPicPr>
          <p:cNvPr id="173058" name="Picture 2" descr="Image result for Salinity problem"/>
          <p:cNvPicPr>
            <a:picLocks noChangeAspect="1" noChangeArrowheads="1"/>
          </p:cNvPicPr>
          <p:nvPr/>
        </p:nvPicPr>
        <p:blipFill>
          <a:blip r:embed="rId2"/>
          <a:srcRect/>
          <a:stretch>
            <a:fillRect/>
          </a:stretch>
        </p:blipFill>
        <p:spPr bwMode="auto">
          <a:xfrm>
            <a:off x="456021" y="2883086"/>
            <a:ext cx="4789568" cy="3178079"/>
          </a:xfrm>
          <a:prstGeom prst="rect">
            <a:avLst/>
          </a:prstGeom>
          <a:noFill/>
        </p:spPr>
      </p:pic>
      <p:pic>
        <p:nvPicPr>
          <p:cNvPr id="173062" name="Picture 6" descr="Image result for Salinity problem"/>
          <p:cNvPicPr>
            <a:picLocks noChangeAspect="1" noChangeArrowheads="1"/>
          </p:cNvPicPr>
          <p:nvPr/>
        </p:nvPicPr>
        <p:blipFill>
          <a:blip r:embed="rId3"/>
          <a:srcRect/>
          <a:stretch>
            <a:fillRect/>
          </a:stretch>
        </p:blipFill>
        <p:spPr bwMode="auto">
          <a:xfrm>
            <a:off x="5658574" y="2886893"/>
            <a:ext cx="5912033" cy="3179582"/>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5439" y="246018"/>
            <a:ext cx="11594011" cy="2462213"/>
          </a:xfrm>
          <a:prstGeom prst="rect">
            <a:avLst/>
          </a:prstGeom>
        </p:spPr>
        <p:txBody>
          <a:bodyPr wrap="square">
            <a:spAutoFit/>
          </a:bodyPr>
          <a:lstStyle/>
          <a:p>
            <a:pPr algn="just"/>
            <a:r>
              <a:rPr lang="en-US" sz="2800" b="1" dirty="0">
                <a:solidFill>
                  <a:srgbClr val="C00000"/>
                </a:solidFill>
                <a:latin typeface="Cambria" pitchFamily="18" charset="0"/>
                <a:ea typeface="Cambria" pitchFamily="18" charset="0"/>
              </a:rPr>
              <a:t>Impacts of Industrialization</a:t>
            </a:r>
          </a:p>
          <a:p>
            <a:pPr algn="just">
              <a:buFont typeface="Wingdings" pitchFamily="2" charset="2"/>
              <a:buChar char="Ø"/>
            </a:pPr>
            <a:r>
              <a:rPr lang="en-US" dirty="0">
                <a:latin typeface="Cambria" pitchFamily="18" charset="0"/>
                <a:ea typeface="Cambria" pitchFamily="18" charset="0"/>
              </a:rPr>
              <a:t>Industrialization has brought economic prosperity.</a:t>
            </a:r>
          </a:p>
          <a:p>
            <a:pPr algn="just">
              <a:buFont typeface="Wingdings" pitchFamily="2" charset="2"/>
              <a:buChar char="Ø"/>
            </a:pPr>
            <a:r>
              <a:rPr lang="en-US" dirty="0">
                <a:latin typeface="Cambria" pitchFamily="18" charset="0"/>
                <a:ea typeface="Cambria" pitchFamily="18" charset="0"/>
              </a:rPr>
              <a:t>It results in more population, urbanization, obvious stress on the basic life supporting systems.</a:t>
            </a:r>
          </a:p>
          <a:p>
            <a:pPr algn="just">
              <a:buFont typeface="Wingdings" pitchFamily="2" charset="2"/>
              <a:buChar char="Ø"/>
            </a:pPr>
            <a:r>
              <a:rPr lang="en-US" dirty="0">
                <a:latin typeface="Cambria" pitchFamily="18" charset="0"/>
                <a:ea typeface="Cambria" pitchFamily="18" charset="0"/>
              </a:rPr>
              <a:t>With booming industrial growth and relatively low land mass, environmental sustainability is now becoming a significant deciding factor in industrial development process.</a:t>
            </a:r>
          </a:p>
          <a:p>
            <a:pPr algn="just">
              <a:buFont typeface="Wingdings" pitchFamily="2" charset="2"/>
              <a:buChar char="Ø"/>
            </a:pPr>
            <a:r>
              <a:rPr lang="en-US" dirty="0">
                <a:latin typeface="Cambria" pitchFamily="18" charset="0"/>
                <a:ea typeface="Cambria" pitchFamily="18" charset="0"/>
              </a:rPr>
              <a:t>Industries produce environmental hazards everywhere.  </a:t>
            </a:r>
          </a:p>
          <a:p>
            <a:pPr algn="just">
              <a:buFont typeface="Wingdings" pitchFamily="2" charset="2"/>
              <a:buChar char="Ø"/>
            </a:pPr>
            <a:r>
              <a:rPr lang="en-US" dirty="0">
                <a:latin typeface="Cambria" pitchFamily="18" charset="0"/>
                <a:ea typeface="Cambria" pitchFamily="18" charset="0"/>
              </a:rPr>
              <a:t>Examples of such industry are Chemical, Pharmacy, Biomedical, Textile, Sugar, Tanneries (leather), and metallurgical industry.</a:t>
            </a:r>
          </a:p>
        </p:txBody>
      </p:sp>
      <p:pic>
        <p:nvPicPr>
          <p:cNvPr id="1026" name="Picture 2" descr="D:\JAGANNATH 2019\EVS Notes\industri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098" y="2943769"/>
            <a:ext cx="5727822" cy="3221900"/>
          </a:xfrm>
          <a:prstGeom prst="rect">
            <a:avLst/>
          </a:prstGeom>
          <a:noFill/>
          <a:extLst>
            <a:ext uri="{909E8E84-426E-40DD-AFC4-6F175D3DCCD1}">
              <a14:hiddenFill xmlns:a14="http://schemas.microsoft.com/office/drawing/2010/main">
                <a:solidFill>
                  <a:srgbClr val="FFFFFF"/>
                </a:solidFill>
              </a14:hiddenFill>
            </a:ext>
          </a:extLst>
        </p:spPr>
      </p:pic>
      <p:pic>
        <p:nvPicPr>
          <p:cNvPr id="142338" name="Picture 2" descr="Image result for impacts of industrialization"/>
          <p:cNvPicPr>
            <a:picLocks noChangeAspect="1" noChangeArrowheads="1"/>
          </p:cNvPicPr>
          <p:nvPr/>
        </p:nvPicPr>
        <p:blipFill>
          <a:blip r:embed="rId3"/>
          <a:srcRect/>
          <a:stretch>
            <a:fillRect/>
          </a:stretch>
        </p:blipFill>
        <p:spPr bwMode="auto">
          <a:xfrm>
            <a:off x="6360432" y="2966674"/>
            <a:ext cx="4991100" cy="3324226"/>
          </a:xfrm>
          <a:prstGeom prst="rect">
            <a:avLst/>
          </a:prstGeom>
          <a:noFill/>
        </p:spPr>
      </p:pic>
    </p:spTree>
    <p:extLst>
      <p:ext uri="{BB962C8B-B14F-4D97-AF65-F5344CB8AC3E}">
        <p14:creationId xmlns:p14="http://schemas.microsoft.com/office/powerpoint/2010/main" val="335003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528A37-8CCF-4248-B010-B8136A3AD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913" y="941597"/>
            <a:ext cx="3970507" cy="2836076"/>
          </a:xfrm>
          <a:prstGeom prst="rect">
            <a:avLst/>
          </a:prstGeom>
        </p:spPr>
      </p:pic>
      <p:sp>
        <p:nvSpPr>
          <p:cNvPr id="6" name="TextBox 5">
            <a:extLst>
              <a:ext uri="{FF2B5EF4-FFF2-40B4-BE49-F238E27FC236}">
                <a16:creationId xmlns:a16="http://schemas.microsoft.com/office/drawing/2014/main" id="{68BFBEBF-4573-47DE-9D1A-5D6DDE7FC2DF}"/>
              </a:ext>
            </a:extLst>
          </p:cNvPr>
          <p:cNvSpPr txBox="1"/>
          <p:nvPr/>
        </p:nvSpPr>
        <p:spPr>
          <a:xfrm>
            <a:off x="1616364" y="285823"/>
            <a:ext cx="9051636" cy="461665"/>
          </a:xfrm>
          <a:prstGeom prst="rect">
            <a:avLst/>
          </a:prstGeom>
          <a:noFill/>
        </p:spPr>
        <p:txBody>
          <a:bodyPr wrap="square" rtlCol="0">
            <a:spAutoFit/>
          </a:bodyPr>
          <a:lstStyle/>
          <a:p>
            <a:pPr algn="ctr"/>
            <a:r>
              <a:rPr lang="en-IN" sz="2400" dirty="0">
                <a:solidFill>
                  <a:schemeClr val="accent2"/>
                </a:solidFill>
              </a:rPr>
              <a:t>Environmental components</a:t>
            </a:r>
          </a:p>
        </p:txBody>
      </p:sp>
      <p:sp>
        <p:nvSpPr>
          <p:cNvPr id="7" name="Rectangle 6">
            <a:extLst>
              <a:ext uri="{FF2B5EF4-FFF2-40B4-BE49-F238E27FC236}">
                <a16:creationId xmlns:a16="http://schemas.microsoft.com/office/drawing/2014/main" id="{D3712643-8FE4-4852-9B5A-0F344F57870A}"/>
              </a:ext>
            </a:extLst>
          </p:cNvPr>
          <p:cNvSpPr/>
          <p:nvPr/>
        </p:nvSpPr>
        <p:spPr>
          <a:xfrm>
            <a:off x="1685644" y="1564094"/>
            <a:ext cx="4844465" cy="4524315"/>
          </a:xfrm>
          <a:prstGeom prst="rect">
            <a:avLst/>
          </a:prstGeom>
        </p:spPr>
        <p:txBody>
          <a:bodyPr wrap="square">
            <a:spAutoFit/>
          </a:bodyPr>
          <a:lstStyle/>
          <a:p>
            <a:r>
              <a:rPr lang="en-US" b="1" i="1" dirty="0">
                <a:solidFill>
                  <a:srgbClr val="4D5040"/>
                </a:solidFill>
                <a:latin typeface="Georgia Bold Italic" panose="02040802050405090203" pitchFamily="18" charset="0"/>
              </a:rPr>
              <a:t>Atmosphere </a:t>
            </a:r>
            <a:r>
              <a:rPr lang="en-US" b="1" dirty="0">
                <a:solidFill>
                  <a:srgbClr val="4D5040"/>
                </a:solidFill>
                <a:latin typeface="Arial Bold" panose="020B0704020202020204" pitchFamily="34" charset="0"/>
              </a:rPr>
              <a:t>- </a:t>
            </a:r>
            <a:r>
              <a:rPr lang="en-US" dirty="0">
                <a:solidFill>
                  <a:srgbClr val="4D5040"/>
                </a:solidFill>
                <a:latin typeface="Arial" panose="020B0604020202020204" pitchFamily="34" charset="0"/>
              </a:rPr>
              <a:t>The atmosphere</a:t>
            </a:r>
            <a:br>
              <a:rPr lang="en-US" dirty="0">
                <a:solidFill>
                  <a:srgbClr val="4D5040"/>
                </a:solidFill>
                <a:latin typeface="Arial" panose="020B0604020202020204" pitchFamily="34" charset="0"/>
              </a:rPr>
            </a:br>
            <a:r>
              <a:rPr lang="en-US" dirty="0">
                <a:solidFill>
                  <a:srgbClr val="4D5040"/>
                </a:solidFill>
                <a:latin typeface="Arial" panose="020B0604020202020204" pitchFamily="34" charset="0"/>
              </a:rPr>
              <a:t>implies the protective blanket of</a:t>
            </a:r>
            <a:br>
              <a:rPr lang="en-US" dirty="0">
                <a:solidFill>
                  <a:srgbClr val="4D5040"/>
                </a:solidFill>
                <a:latin typeface="Arial" panose="020B0604020202020204" pitchFamily="34" charset="0"/>
              </a:rPr>
            </a:br>
            <a:r>
              <a:rPr lang="en-US" dirty="0">
                <a:solidFill>
                  <a:srgbClr val="4D5040"/>
                </a:solidFill>
                <a:latin typeface="Arial" panose="020B0604020202020204" pitchFamily="34" charset="0"/>
              </a:rPr>
              <a:t>gases, surrounding the earth.</a:t>
            </a:r>
            <a:br>
              <a:rPr lang="en-US" dirty="0">
                <a:solidFill>
                  <a:srgbClr val="4D5040"/>
                </a:solidFill>
                <a:latin typeface="Arial" panose="020B0604020202020204" pitchFamily="34" charset="0"/>
              </a:rPr>
            </a:br>
            <a:r>
              <a:rPr lang="en-US" dirty="0">
                <a:solidFill>
                  <a:srgbClr val="4D5040"/>
                </a:solidFill>
                <a:latin typeface="Georgia" panose="02040502050405020303" pitchFamily="18" charset="0"/>
              </a:rPr>
              <a:t>• </a:t>
            </a:r>
            <a:r>
              <a:rPr lang="en-US" b="1" i="1" dirty="0">
                <a:solidFill>
                  <a:srgbClr val="4D5040"/>
                </a:solidFill>
                <a:latin typeface="Georgia Bold Italic" panose="02040802050405090203" pitchFamily="18" charset="0"/>
              </a:rPr>
              <a:t>Hydrosphere </a:t>
            </a:r>
            <a:r>
              <a:rPr lang="en-US" b="1" dirty="0">
                <a:solidFill>
                  <a:srgbClr val="4D5040"/>
                </a:solidFill>
                <a:latin typeface="Arial Bold" panose="020B0704020202020204" pitchFamily="34" charset="0"/>
              </a:rPr>
              <a:t>- </a:t>
            </a:r>
            <a:r>
              <a:rPr lang="en-US" dirty="0">
                <a:solidFill>
                  <a:srgbClr val="4D5040"/>
                </a:solidFill>
                <a:latin typeface="Arial" panose="020B0604020202020204" pitchFamily="34" charset="0"/>
              </a:rPr>
              <a:t>The</a:t>
            </a:r>
            <a:br>
              <a:rPr lang="en-US" dirty="0">
                <a:solidFill>
                  <a:srgbClr val="4D5040"/>
                </a:solidFill>
                <a:latin typeface="Arial" panose="020B0604020202020204" pitchFamily="34" charset="0"/>
              </a:rPr>
            </a:br>
            <a:r>
              <a:rPr lang="en-US" dirty="0">
                <a:solidFill>
                  <a:srgbClr val="4D5040"/>
                </a:solidFill>
                <a:latin typeface="Arial" panose="020B0604020202020204" pitchFamily="34" charset="0"/>
              </a:rPr>
              <a:t>Hydrosphere comprises all types</a:t>
            </a:r>
            <a:br>
              <a:rPr lang="en-US" dirty="0">
                <a:solidFill>
                  <a:srgbClr val="4D5040"/>
                </a:solidFill>
                <a:latin typeface="Arial" panose="020B0604020202020204" pitchFamily="34" charset="0"/>
              </a:rPr>
            </a:br>
            <a:r>
              <a:rPr lang="en-US" dirty="0">
                <a:solidFill>
                  <a:srgbClr val="4D5040"/>
                </a:solidFill>
                <a:latin typeface="Arial" panose="020B0604020202020204" pitchFamily="34" charset="0"/>
              </a:rPr>
              <a:t>of water resources oceans, seas,</a:t>
            </a:r>
            <a:br>
              <a:rPr lang="en-US" dirty="0">
                <a:solidFill>
                  <a:srgbClr val="4D5040"/>
                </a:solidFill>
                <a:latin typeface="Arial" panose="020B0604020202020204" pitchFamily="34" charset="0"/>
              </a:rPr>
            </a:br>
            <a:r>
              <a:rPr lang="en-US" dirty="0">
                <a:solidFill>
                  <a:srgbClr val="4D5040"/>
                </a:solidFill>
                <a:latin typeface="Arial" panose="020B0604020202020204" pitchFamily="34" charset="0"/>
              </a:rPr>
              <a:t>lakes, rivers, streams, reservoirs,</a:t>
            </a:r>
            <a:br>
              <a:rPr lang="en-US" dirty="0">
                <a:solidFill>
                  <a:srgbClr val="4D5040"/>
                </a:solidFill>
                <a:latin typeface="Arial" panose="020B0604020202020204" pitchFamily="34" charset="0"/>
              </a:rPr>
            </a:br>
            <a:r>
              <a:rPr lang="en-US" dirty="0">
                <a:solidFill>
                  <a:srgbClr val="4D5040"/>
                </a:solidFill>
                <a:latin typeface="Arial" panose="020B0604020202020204" pitchFamily="34" charset="0"/>
              </a:rPr>
              <a:t>polar icecaps, glaciers, and</a:t>
            </a:r>
            <a:br>
              <a:rPr lang="en-US" dirty="0">
                <a:solidFill>
                  <a:srgbClr val="4D5040"/>
                </a:solidFill>
                <a:latin typeface="Arial" panose="020B0604020202020204" pitchFamily="34" charset="0"/>
              </a:rPr>
            </a:br>
            <a:r>
              <a:rPr lang="en-US" dirty="0">
                <a:solidFill>
                  <a:srgbClr val="4D5040"/>
                </a:solidFill>
                <a:latin typeface="Arial" panose="020B0604020202020204" pitchFamily="34" charset="0"/>
              </a:rPr>
              <a:t>ground water.</a:t>
            </a:r>
            <a:br>
              <a:rPr lang="en-US" dirty="0">
                <a:solidFill>
                  <a:srgbClr val="4D5040"/>
                </a:solidFill>
                <a:latin typeface="Arial" panose="020B0604020202020204" pitchFamily="34" charset="0"/>
              </a:rPr>
            </a:br>
            <a:r>
              <a:rPr lang="en-US" dirty="0">
                <a:solidFill>
                  <a:srgbClr val="4D5040"/>
                </a:solidFill>
                <a:latin typeface="Georgia" panose="02040502050405020303" pitchFamily="18" charset="0"/>
              </a:rPr>
              <a:t>• </a:t>
            </a:r>
            <a:r>
              <a:rPr lang="en-US" b="1" i="1" dirty="0">
                <a:solidFill>
                  <a:srgbClr val="4D5040"/>
                </a:solidFill>
                <a:latin typeface="Georgia Bold Italic" panose="02040802050405090203" pitchFamily="18" charset="0"/>
              </a:rPr>
              <a:t>Lithosphere </a:t>
            </a:r>
            <a:r>
              <a:rPr lang="en-US" b="1" dirty="0">
                <a:solidFill>
                  <a:srgbClr val="4D5040"/>
                </a:solidFill>
                <a:latin typeface="Arial Bold" panose="020B0704020202020204" pitchFamily="34" charset="0"/>
              </a:rPr>
              <a:t>- </a:t>
            </a:r>
            <a:r>
              <a:rPr lang="en-US" dirty="0">
                <a:solidFill>
                  <a:srgbClr val="4D5040"/>
                </a:solidFill>
                <a:latin typeface="Arial" panose="020B0604020202020204" pitchFamily="34" charset="0"/>
              </a:rPr>
              <a:t>Lithosphere is the</a:t>
            </a:r>
            <a:br>
              <a:rPr lang="en-US" dirty="0">
                <a:solidFill>
                  <a:srgbClr val="4D5040"/>
                </a:solidFill>
                <a:latin typeface="Arial" panose="020B0604020202020204" pitchFamily="34" charset="0"/>
              </a:rPr>
            </a:br>
            <a:r>
              <a:rPr lang="en-US" dirty="0">
                <a:solidFill>
                  <a:srgbClr val="4D5040"/>
                </a:solidFill>
                <a:latin typeface="Arial" panose="020B0604020202020204" pitchFamily="34" charset="0"/>
              </a:rPr>
              <a:t>outer mantle of the solid earth.</a:t>
            </a:r>
            <a:br>
              <a:rPr lang="en-US" dirty="0">
                <a:solidFill>
                  <a:srgbClr val="4D5040"/>
                </a:solidFill>
                <a:latin typeface="Arial" panose="020B0604020202020204" pitchFamily="34" charset="0"/>
              </a:rPr>
            </a:br>
            <a:r>
              <a:rPr lang="en-US" dirty="0">
                <a:solidFill>
                  <a:srgbClr val="4D5040"/>
                </a:solidFill>
                <a:latin typeface="Georgia" panose="02040502050405020303" pitchFamily="18" charset="0"/>
              </a:rPr>
              <a:t>• </a:t>
            </a:r>
            <a:r>
              <a:rPr lang="en-US" b="1" i="1" dirty="0">
                <a:solidFill>
                  <a:srgbClr val="4D5040"/>
                </a:solidFill>
                <a:latin typeface="Georgia Bold Italic" panose="02040802050405090203" pitchFamily="18" charset="0"/>
              </a:rPr>
              <a:t>Biosphere </a:t>
            </a:r>
            <a:r>
              <a:rPr lang="en-US" b="1" dirty="0">
                <a:solidFill>
                  <a:srgbClr val="4D5040"/>
                </a:solidFill>
                <a:latin typeface="Arial Bold" panose="020B0704020202020204" pitchFamily="34" charset="0"/>
              </a:rPr>
              <a:t>– </a:t>
            </a:r>
            <a:r>
              <a:rPr lang="en-US" dirty="0">
                <a:solidFill>
                  <a:srgbClr val="4D5040"/>
                </a:solidFill>
                <a:latin typeface="Arial" panose="020B0604020202020204" pitchFamily="34" charset="0"/>
              </a:rPr>
              <a:t>Biosphere indicates the realm of living organisms and their interactions with environment, viz atmosphere, hydrosphere and lithosphere</a:t>
            </a:r>
            <a:r>
              <a:rPr lang="en-US" dirty="0"/>
              <a:t> </a:t>
            </a:r>
            <a:br>
              <a:rPr lang="en-US" dirty="0"/>
            </a:br>
            <a:endParaRPr lang="en-IN" dirty="0"/>
          </a:p>
        </p:txBody>
      </p:sp>
      <p:pic>
        <p:nvPicPr>
          <p:cNvPr id="8" name="Picture 7">
            <a:extLst>
              <a:ext uri="{FF2B5EF4-FFF2-40B4-BE49-F238E27FC236}">
                <a16:creationId xmlns:a16="http://schemas.microsoft.com/office/drawing/2014/main" id="{68682F62-868A-4C4A-88D2-7ADD86FC2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967" y="3971420"/>
            <a:ext cx="3767231" cy="2600758"/>
          </a:xfrm>
          <a:prstGeom prst="rect">
            <a:avLst/>
          </a:prstGeom>
        </p:spPr>
      </p:pic>
    </p:spTree>
    <p:extLst>
      <p:ext uri="{BB962C8B-B14F-4D97-AF65-F5344CB8AC3E}">
        <p14:creationId xmlns:p14="http://schemas.microsoft.com/office/powerpoint/2010/main" val="4181954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5" y="274321"/>
            <a:ext cx="11547565" cy="4001095"/>
          </a:xfrm>
          <a:prstGeom prst="rect">
            <a:avLst/>
          </a:prstGeom>
        </p:spPr>
        <p:txBody>
          <a:bodyPr wrap="square">
            <a:spAutoFit/>
          </a:bodyPr>
          <a:lstStyle/>
          <a:p>
            <a:r>
              <a:rPr lang="en-US" sz="2800" b="1" dirty="0">
                <a:solidFill>
                  <a:srgbClr val="C00000"/>
                </a:solidFill>
                <a:latin typeface="Cambria" pitchFamily="18" charset="0"/>
                <a:ea typeface="Cambria" pitchFamily="18" charset="0"/>
              </a:rPr>
              <a:t>Impacts on environment (Atmosphere/hydrosphere/Lithosphere):</a:t>
            </a:r>
            <a:endParaRPr lang="en-US" sz="2800" dirty="0">
              <a:solidFill>
                <a:srgbClr val="C00000"/>
              </a:solidFill>
              <a:latin typeface="Cambria" pitchFamily="18" charset="0"/>
              <a:ea typeface="Cambria" pitchFamily="18" charset="0"/>
            </a:endParaRPr>
          </a:p>
          <a:p>
            <a:r>
              <a:rPr lang="en-US" sz="2800" b="1" dirty="0">
                <a:solidFill>
                  <a:srgbClr val="C00000"/>
                </a:solidFill>
                <a:latin typeface="Cambria" pitchFamily="18" charset="0"/>
                <a:ea typeface="Cambria" pitchFamily="18" charset="0"/>
              </a:rPr>
              <a:t> </a:t>
            </a:r>
            <a:endParaRPr lang="en-US" sz="2800" dirty="0">
              <a:solidFill>
                <a:srgbClr val="C00000"/>
              </a:solidFill>
              <a:latin typeface="Cambria" pitchFamily="18" charset="0"/>
              <a:ea typeface="Cambria" pitchFamily="18" charset="0"/>
            </a:endParaRPr>
          </a:p>
          <a:p>
            <a:pPr lvl="0"/>
            <a:r>
              <a:rPr lang="en-US" sz="2200" dirty="0">
                <a:latin typeface="Cambria" pitchFamily="18" charset="0"/>
                <a:ea typeface="Cambria" pitchFamily="18" charset="0"/>
              </a:rPr>
              <a:t>1. Pressure on land and other natural resources for raw materials.</a:t>
            </a:r>
          </a:p>
          <a:p>
            <a:pPr lvl="0"/>
            <a:r>
              <a:rPr lang="en-US" sz="2200" dirty="0">
                <a:latin typeface="Cambria" pitchFamily="18" charset="0"/>
                <a:ea typeface="Cambria" pitchFamily="18" charset="0"/>
              </a:rPr>
              <a:t>2. Water pollution</a:t>
            </a:r>
          </a:p>
          <a:p>
            <a:pPr lvl="0"/>
            <a:r>
              <a:rPr lang="en-US" sz="2200" dirty="0">
                <a:latin typeface="Cambria" pitchFamily="18" charset="0"/>
                <a:ea typeface="Cambria" pitchFamily="18" charset="0"/>
              </a:rPr>
              <a:t>3. Air pollution</a:t>
            </a:r>
          </a:p>
          <a:p>
            <a:pPr lvl="0"/>
            <a:r>
              <a:rPr lang="en-US" sz="2200" dirty="0">
                <a:latin typeface="Cambria" pitchFamily="18" charset="0"/>
                <a:ea typeface="Cambria" pitchFamily="18" charset="0"/>
              </a:rPr>
              <a:t>4. Soil contamination</a:t>
            </a:r>
          </a:p>
          <a:p>
            <a:pPr lvl="0"/>
            <a:r>
              <a:rPr lang="en-US" sz="2200" dirty="0">
                <a:latin typeface="Cambria" pitchFamily="18" charset="0"/>
                <a:ea typeface="Cambria" pitchFamily="18" charset="0"/>
              </a:rPr>
              <a:t>5. Noise pollution</a:t>
            </a:r>
          </a:p>
          <a:p>
            <a:pPr lvl="0"/>
            <a:r>
              <a:rPr lang="en-US" sz="2200" dirty="0">
                <a:latin typeface="Cambria" pitchFamily="18" charset="0"/>
                <a:ea typeface="Cambria" pitchFamily="18" charset="0"/>
              </a:rPr>
              <a:t>6. Destruction of habitat</a:t>
            </a:r>
          </a:p>
          <a:p>
            <a:pPr lvl="0"/>
            <a:r>
              <a:rPr lang="en-US" sz="2200" dirty="0">
                <a:latin typeface="Cambria" pitchFamily="18" charset="0"/>
                <a:ea typeface="Cambria" pitchFamily="18" charset="0"/>
              </a:rPr>
              <a:t>7. Pressure on transport system</a:t>
            </a:r>
          </a:p>
          <a:p>
            <a:pPr lvl="0"/>
            <a:r>
              <a:rPr lang="en-US" sz="2200" dirty="0">
                <a:latin typeface="Cambria" pitchFamily="18" charset="0"/>
                <a:ea typeface="Cambria" pitchFamily="18" charset="0"/>
              </a:rPr>
              <a:t>8. Disposal of radioactive wastes from nuclear reactors</a:t>
            </a:r>
          </a:p>
          <a:p>
            <a:pPr lvl="0"/>
            <a:r>
              <a:rPr lang="en-US" sz="2200" dirty="0">
                <a:latin typeface="Cambria" pitchFamily="18" charset="0"/>
                <a:ea typeface="Cambria" pitchFamily="18" charset="0"/>
              </a:rPr>
              <a:t>9. Threatening ozone layer with depletion</a:t>
            </a:r>
          </a:p>
        </p:txBody>
      </p:sp>
      <p:pic>
        <p:nvPicPr>
          <p:cNvPr id="3" name="Picture 2" descr="D:\JAGANNATH 2019\EVS Notes\industri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8400" y="1692768"/>
            <a:ext cx="4080933" cy="22955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JAGANNATH 2019\EVS Notes\Nuclear Pla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69" y="4340864"/>
            <a:ext cx="4592683" cy="2292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94939" y="4714797"/>
            <a:ext cx="6648867" cy="1323439"/>
          </a:xfrm>
          <a:prstGeom prst="rect">
            <a:avLst/>
          </a:prstGeom>
        </p:spPr>
        <p:txBody>
          <a:bodyPr wrap="square">
            <a:spAutoFit/>
          </a:bodyPr>
          <a:lstStyle/>
          <a:p>
            <a:pPr algn="just"/>
            <a:r>
              <a:rPr lang="en-US" sz="2000" dirty="0">
                <a:latin typeface="Cambria" pitchFamily="18" charset="0"/>
                <a:ea typeface="Cambria" pitchFamily="18" charset="0"/>
              </a:rPr>
              <a:t>So in order to reduce the harmful effects on environment, the industries should </a:t>
            </a:r>
            <a:r>
              <a:rPr lang="en-US" sz="2000" b="1" dirty="0">
                <a:solidFill>
                  <a:srgbClr val="C00000"/>
                </a:solidFill>
                <a:latin typeface="Cambria" pitchFamily="18" charset="0"/>
                <a:ea typeface="Cambria" pitchFamily="18" charset="0"/>
              </a:rPr>
              <a:t>treat their wastes before disposal </a:t>
            </a:r>
            <a:r>
              <a:rPr lang="en-US" sz="2000" dirty="0">
                <a:latin typeface="Cambria" pitchFamily="18" charset="0"/>
                <a:ea typeface="Cambria" pitchFamily="18" charset="0"/>
              </a:rPr>
              <a:t>in such a way that it does not have the harmful impacts on environment.</a:t>
            </a:r>
          </a:p>
        </p:txBody>
      </p:sp>
    </p:spTree>
    <p:extLst>
      <p:ext uri="{BB962C8B-B14F-4D97-AF65-F5344CB8AC3E}">
        <p14:creationId xmlns:p14="http://schemas.microsoft.com/office/powerpoint/2010/main" val="95899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animEffect transition="in" filter="fade">
                                      <p:cBhvr>
                                        <p:cTn id="42" dur="500"/>
                                        <p:tgtEl>
                                          <p:spTgt spid="205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903" y="169815"/>
            <a:ext cx="11551920" cy="1200329"/>
          </a:xfrm>
          <a:prstGeom prst="rect">
            <a:avLst/>
          </a:prstGeom>
        </p:spPr>
        <p:txBody>
          <a:bodyPr wrap="square">
            <a:spAutoFit/>
          </a:bodyPr>
          <a:lstStyle/>
          <a:p>
            <a:r>
              <a:rPr lang="en-US" sz="3200" b="1" dirty="0">
                <a:solidFill>
                  <a:srgbClr val="C00000"/>
                </a:solidFill>
                <a:latin typeface="Cambria" pitchFamily="18" charset="0"/>
                <a:ea typeface="Cambria" pitchFamily="18" charset="0"/>
              </a:rPr>
              <a:t>Environmental Impact Assessment (EIA)</a:t>
            </a:r>
          </a:p>
          <a:p>
            <a:pPr algn="just">
              <a:buFont typeface="Wingdings" pitchFamily="2" charset="2"/>
              <a:buChar char="Ø"/>
            </a:pPr>
            <a:r>
              <a:rPr lang="en-US" sz="2000" dirty="0">
                <a:latin typeface="Cambria" pitchFamily="18" charset="0"/>
                <a:ea typeface="Cambria" pitchFamily="18" charset="0"/>
              </a:rPr>
              <a:t>EIA commenced in the 1960s, for increasing environmental awareness. </a:t>
            </a:r>
          </a:p>
          <a:p>
            <a:pPr algn="just">
              <a:buFont typeface="Wingdings" pitchFamily="2" charset="2"/>
              <a:buChar char="Ø"/>
            </a:pPr>
            <a:r>
              <a:rPr lang="en-US" sz="2000" dirty="0">
                <a:latin typeface="Cambria" pitchFamily="18" charset="0"/>
                <a:ea typeface="Cambria" pitchFamily="18" charset="0"/>
              </a:rPr>
              <a:t>It is a technical evaluation intended to contribute to more objective decision making. </a:t>
            </a:r>
          </a:p>
        </p:txBody>
      </p:sp>
      <p:pic>
        <p:nvPicPr>
          <p:cNvPr id="140290" name="Picture 2" descr="Image result for Environmental Impact Assessment"/>
          <p:cNvPicPr>
            <a:picLocks noChangeAspect="1" noChangeArrowheads="1"/>
          </p:cNvPicPr>
          <p:nvPr/>
        </p:nvPicPr>
        <p:blipFill>
          <a:blip r:embed="rId2"/>
          <a:srcRect t="2924" b="640"/>
          <a:stretch>
            <a:fillRect/>
          </a:stretch>
        </p:blipFill>
        <p:spPr bwMode="auto">
          <a:xfrm>
            <a:off x="4585063" y="1489163"/>
            <a:ext cx="7152064" cy="5172894"/>
          </a:xfrm>
          <a:prstGeom prst="rect">
            <a:avLst/>
          </a:prstGeom>
          <a:noFill/>
        </p:spPr>
      </p:pic>
      <p:sp>
        <p:nvSpPr>
          <p:cNvPr id="6" name="Rectangle 5"/>
          <p:cNvSpPr/>
          <p:nvPr/>
        </p:nvSpPr>
        <p:spPr>
          <a:xfrm>
            <a:off x="204651" y="1956529"/>
            <a:ext cx="4093029" cy="3231654"/>
          </a:xfrm>
          <a:prstGeom prst="rect">
            <a:avLst/>
          </a:prstGeom>
        </p:spPr>
        <p:txBody>
          <a:bodyPr wrap="square">
            <a:spAutoFit/>
          </a:bodyPr>
          <a:lstStyle/>
          <a:p>
            <a:pPr algn="just"/>
            <a:r>
              <a:rPr lang="en-US" sz="2400" b="1" dirty="0">
                <a:solidFill>
                  <a:schemeClr val="accent5">
                    <a:lumMod val="75000"/>
                  </a:schemeClr>
                </a:solidFill>
                <a:latin typeface="Cambria" pitchFamily="18" charset="0"/>
                <a:ea typeface="Cambria" pitchFamily="18" charset="0"/>
              </a:rPr>
              <a:t>Definition</a:t>
            </a:r>
            <a:r>
              <a:rPr lang="en-US" sz="2400" dirty="0">
                <a:solidFill>
                  <a:schemeClr val="accent5">
                    <a:lumMod val="75000"/>
                  </a:schemeClr>
                </a:solidFill>
                <a:latin typeface="Cambria" pitchFamily="18" charset="0"/>
                <a:ea typeface="Cambria" pitchFamily="18" charset="0"/>
              </a:rPr>
              <a:t> </a:t>
            </a:r>
          </a:p>
          <a:p>
            <a:pPr algn="just"/>
            <a:r>
              <a:rPr lang="en-US" sz="2000" dirty="0">
                <a:latin typeface="Cambria" pitchFamily="18" charset="0"/>
                <a:ea typeface="Cambria" pitchFamily="18" charset="0"/>
              </a:rPr>
              <a:t>The exercise of visualizing or assessing the effects of a project on the environment before taking it up is called </a:t>
            </a:r>
            <a:r>
              <a:rPr lang="en-US" sz="2000" b="1" dirty="0">
                <a:latin typeface="Cambria" pitchFamily="18" charset="0"/>
                <a:ea typeface="Cambria" pitchFamily="18" charset="0"/>
              </a:rPr>
              <a:t>Environmental Impact Assessment.</a:t>
            </a:r>
            <a:r>
              <a:rPr lang="en-US" sz="2000" dirty="0">
                <a:latin typeface="Cambria" pitchFamily="18" charset="0"/>
                <a:ea typeface="Cambria" pitchFamily="18" charset="0"/>
              </a:rPr>
              <a:t> </a:t>
            </a:r>
          </a:p>
          <a:p>
            <a:pPr algn="just"/>
            <a:r>
              <a:rPr lang="en-US" sz="2000" dirty="0">
                <a:latin typeface="Cambria" pitchFamily="18" charset="0"/>
                <a:ea typeface="Cambria" pitchFamily="18" charset="0"/>
              </a:rPr>
              <a:t>It prevents environmental and economic liabilities (burden) that may arise in future.</a:t>
            </a:r>
          </a:p>
          <a:p>
            <a:pPr algn="just"/>
            <a:endParaRPr lang="en-US" sz="2000" dirty="0">
              <a:latin typeface="Cambria" pitchFamily="18" charset="0"/>
              <a:ea typeface="Cambria"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133" y="4828863"/>
            <a:ext cx="2832547" cy="1891410"/>
          </a:xfrm>
          <a:prstGeom prst="rect">
            <a:avLst/>
          </a:prstGeom>
        </p:spPr>
      </p:pic>
    </p:spTree>
    <p:extLst>
      <p:ext uri="{BB962C8B-B14F-4D97-AF65-F5344CB8AC3E}">
        <p14:creationId xmlns:p14="http://schemas.microsoft.com/office/powerpoint/2010/main" val="201056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Image result for Environmental Impact Assessment"/>
          <p:cNvPicPr>
            <a:picLocks noChangeAspect="1" noChangeArrowheads="1"/>
          </p:cNvPicPr>
          <p:nvPr/>
        </p:nvPicPr>
        <p:blipFill>
          <a:blip r:embed="rId2"/>
          <a:srcRect t="3343" b="8182"/>
          <a:stretch>
            <a:fillRect/>
          </a:stretch>
        </p:blipFill>
        <p:spPr bwMode="auto">
          <a:xfrm>
            <a:off x="1619795" y="300446"/>
            <a:ext cx="9026434" cy="5995851"/>
          </a:xfrm>
          <a:prstGeom prst="rect">
            <a:avLst/>
          </a:prstGeom>
          <a:noFill/>
        </p:spPr>
      </p:pic>
    </p:spTree>
    <p:extLst>
      <p:ext uri="{BB962C8B-B14F-4D97-AF65-F5344CB8AC3E}">
        <p14:creationId xmlns:p14="http://schemas.microsoft.com/office/powerpoint/2010/main" val="4011614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428" t="12389" b="1476"/>
          <a:stretch/>
        </p:blipFill>
        <p:spPr>
          <a:xfrm>
            <a:off x="0" y="-1"/>
            <a:ext cx="12080383" cy="6900731"/>
          </a:xfrm>
          <a:prstGeom prst="rect">
            <a:avLst/>
          </a:prstGeom>
        </p:spPr>
      </p:pic>
    </p:spTree>
    <p:extLst>
      <p:ext uri="{BB962C8B-B14F-4D97-AF65-F5344CB8AC3E}">
        <p14:creationId xmlns:p14="http://schemas.microsoft.com/office/powerpoint/2010/main" val="2465623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737" y="544286"/>
            <a:ext cx="11684000" cy="4401205"/>
          </a:xfrm>
          <a:prstGeom prst="rect">
            <a:avLst/>
          </a:prstGeom>
        </p:spPr>
        <p:txBody>
          <a:bodyPr wrap="square">
            <a:spAutoFit/>
          </a:bodyPr>
          <a:lstStyle/>
          <a:p>
            <a:r>
              <a:rPr lang="en-US" sz="2000" dirty="0">
                <a:latin typeface="Cambria" pitchFamily="18" charset="0"/>
                <a:ea typeface="Cambria" pitchFamily="18" charset="0"/>
              </a:rPr>
              <a:t>EIA is conducted step by step in a systematic way.</a:t>
            </a:r>
          </a:p>
          <a:p>
            <a:endParaRPr lang="en-US" sz="2000" dirty="0">
              <a:latin typeface="Cambria" pitchFamily="18" charset="0"/>
              <a:ea typeface="Cambria" pitchFamily="18" charset="0"/>
            </a:endParaRPr>
          </a:p>
          <a:p>
            <a:r>
              <a:rPr lang="en-US" sz="2000" b="1" dirty="0">
                <a:solidFill>
                  <a:schemeClr val="accent5">
                    <a:lumMod val="75000"/>
                  </a:schemeClr>
                </a:solidFill>
                <a:latin typeface="Cambria" pitchFamily="18" charset="0"/>
                <a:ea typeface="Cambria" pitchFamily="18" charset="0"/>
              </a:rPr>
              <a:t>Step 1:</a:t>
            </a:r>
            <a:r>
              <a:rPr lang="en-US" sz="2000" dirty="0">
                <a:latin typeface="Cambria" pitchFamily="18" charset="0"/>
                <a:ea typeface="Cambria" pitchFamily="18" charset="0"/>
              </a:rPr>
              <a:t> Description of the project and site of construction.  Water and other raw material requirement is estimated.  Industrial processes, production </a:t>
            </a:r>
            <a:r>
              <a:rPr lang="en-US" sz="2000" dirty="0" err="1">
                <a:latin typeface="Cambria" pitchFamily="18" charset="0"/>
                <a:ea typeface="Cambria" pitchFamily="18" charset="0"/>
              </a:rPr>
              <a:t>etc</a:t>
            </a:r>
            <a:r>
              <a:rPr lang="en-US" sz="2000" dirty="0">
                <a:latin typeface="Cambria" pitchFamily="18" charset="0"/>
                <a:ea typeface="Cambria" pitchFamily="18" charset="0"/>
              </a:rPr>
              <a:t> are described.</a:t>
            </a:r>
          </a:p>
          <a:p>
            <a:r>
              <a:rPr lang="en-US" sz="2000" dirty="0">
                <a:latin typeface="Cambria" pitchFamily="18" charset="0"/>
                <a:ea typeface="Cambria" pitchFamily="18" charset="0"/>
              </a:rPr>
              <a:t> </a:t>
            </a:r>
          </a:p>
          <a:p>
            <a:endParaRPr lang="en-US" sz="2000" dirty="0">
              <a:latin typeface="Cambria" pitchFamily="18" charset="0"/>
              <a:ea typeface="Cambria" pitchFamily="18" charset="0"/>
            </a:endParaRPr>
          </a:p>
          <a:p>
            <a:endParaRPr lang="en-US" sz="2000" dirty="0">
              <a:latin typeface="Cambria" pitchFamily="18" charset="0"/>
              <a:ea typeface="Cambria" pitchFamily="18" charset="0"/>
            </a:endParaRPr>
          </a:p>
          <a:p>
            <a:endParaRPr lang="en-US" sz="2000" dirty="0">
              <a:latin typeface="Cambria" pitchFamily="18" charset="0"/>
              <a:ea typeface="Cambria" pitchFamily="18" charset="0"/>
            </a:endParaRPr>
          </a:p>
          <a:p>
            <a:endParaRPr lang="en-US" sz="2000" dirty="0">
              <a:latin typeface="Cambria" pitchFamily="18" charset="0"/>
              <a:ea typeface="Cambria" pitchFamily="18" charset="0"/>
            </a:endParaRPr>
          </a:p>
          <a:p>
            <a:endParaRPr lang="en-US" sz="2000" dirty="0">
              <a:latin typeface="Cambria" pitchFamily="18" charset="0"/>
              <a:ea typeface="Cambria" pitchFamily="18" charset="0"/>
            </a:endParaRPr>
          </a:p>
          <a:p>
            <a:endParaRPr lang="en-US" sz="2000" dirty="0">
              <a:latin typeface="Cambria" pitchFamily="18" charset="0"/>
              <a:ea typeface="Cambria" pitchFamily="18" charset="0"/>
            </a:endParaRPr>
          </a:p>
          <a:p>
            <a:endParaRPr lang="en-US" sz="2000" dirty="0">
              <a:latin typeface="Cambria" pitchFamily="18" charset="0"/>
              <a:ea typeface="Cambria" pitchFamily="18" charset="0"/>
            </a:endParaRPr>
          </a:p>
          <a:p>
            <a:endParaRPr lang="en-US" sz="2000" dirty="0">
              <a:latin typeface="Cambria" pitchFamily="18" charset="0"/>
              <a:ea typeface="Cambria" pitchFamily="18" charset="0"/>
            </a:endParaRPr>
          </a:p>
          <a:p>
            <a:r>
              <a:rPr lang="en-US" sz="2000" dirty="0">
                <a:latin typeface="Cambria" pitchFamily="18" charset="0"/>
                <a:ea typeface="Cambria"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949" y="2028064"/>
            <a:ext cx="8783392" cy="4424251"/>
          </a:xfrm>
          <a:prstGeom prst="rect">
            <a:avLst/>
          </a:prstGeom>
        </p:spPr>
      </p:pic>
    </p:spTree>
    <p:extLst>
      <p:ext uri="{BB962C8B-B14F-4D97-AF65-F5344CB8AC3E}">
        <p14:creationId xmlns:p14="http://schemas.microsoft.com/office/powerpoint/2010/main" val="363249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487" y="334851"/>
            <a:ext cx="11204620" cy="923330"/>
          </a:xfrm>
          <a:prstGeom prst="rect">
            <a:avLst/>
          </a:prstGeom>
        </p:spPr>
        <p:txBody>
          <a:bodyPr wrap="square">
            <a:spAutoFit/>
          </a:bodyPr>
          <a:lstStyle/>
          <a:p>
            <a:r>
              <a:rPr lang="en-US" b="1" dirty="0">
                <a:solidFill>
                  <a:schemeClr val="accent5">
                    <a:lumMod val="75000"/>
                  </a:schemeClr>
                </a:solidFill>
                <a:latin typeface="Cambria" pitchFamily="18" charset="0"/>
                <a:ea typeface="Cambria" pitchFamily="18" charset="0"/>
              </a:rPr>
              <a:t>Step 2:</a:t>
            </a:r>
            <a:r>
              <a:rPr lang="en-US" dirty="0">
                <a:solidFill>
                  <a:schemeClr val="accent5">
                    <a:lumMod val="75000"/>
                  </a:schemeClr>
                </a:solidFill>
                <a:latin typeface="Cambria" pitchFamily="18" charset="0"/>
                <a:ea typeface="Cambria" pitchFamily="18" charset="0"/>
              </a:rPr>
              <a:t> </a:t>
            </a:r>
            <a:r>
              <a:rPr lang="en-US" dirty="0">
                <a:latin typeface="Cambria" pitchFamily="18" charset="0"/>
                <a:ea typeface="Cambria" pitchFamily="18" charset="0"/>
              </a:rPr>
              <a:t>Alternative sites for the project are evaluated for consideration.</a:t>
            </a:r>
          </a:p>
          <a:p>
            <a:r>
              <a:rPr lang="en-US" dirty="0">
                <a:latin typeface="Cambria" pitchFamily="18" charset="0"/>
                <a:ea typeface="Cambria" pitchFamily="18" charset="0"/>
              </a:rPr>
              <a:t> </a:t>
            </a:r>
          </a:p>
          <a:p>
            <a:endParaRPr lang="en-US" dirty="0">
              <a:latin typeface="Cambria" pitchFamily="18" charset="0"/>
              <a:ea typeface="Cambria"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980" y="1120731"/>
            <a:ext cx="8134417" cy="5022491"/>
          </a:xfrm>
          <a:prstGeom prst="rect">
            <a:avLst/>
          </a:prstGeom>
        </p:spPr>
      </p:pic>
    </p:spTree>
    <p:extLst>
      <p:ext uri="{BB962C8B-B14F-4D97-AF65-F5344CB8AC3E}">
        <p14:creationId xmlns:p14="http://schemas.microsoft.com/office/powerpoint/2010/main" val="2598124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518" y="180305"/>
            <a:ext cx="10457646" cy="6494085"/>
          </a:xfrm>
          <a:prstGeom prst="rect">
            <a:avLst/>
          </a:prstGeom>
        </p:spPr>
        <p:txBody>
          <a:bodyPr wrap="square">
            <a:spAutoFit/>
          </a:bodyPr>
          <a:lstStyle/>
          <a:p>
            <a:r>
              <a:rPr lang="en-US" sz="3200" b="1" dirty="0">
                <a:solidFill>
                  <a:schemeClr val="accent5">
                    <a:lumMod val="75000"/>
                  </a:schemeClr>
                </a:solidFill>
                <a:latin typeface="Cambria" pitchFamily="18" charset="0"/>
                <a:ea typeface="Cambria" pitchFamily="18" charset="0"/>
              </a:rPr>
              <a:t>Step 3: </a:t>
            </a:r>
            <a:r>
              <a:rPr lang="en-US" sz="3200" b="1" dirty="0">
                <a:solidFill>
                  <a:srgbClr val="C00000"/>
                </a:solidFill>
                <a:latin typeface="Cambria" pitchFamily="18" charset="0"/>
                <a:ea typeface="Cambria" pitchFamily="18" charset="0"/>
              </a:rPr>
              <a:t>Baseline data collection</a:t>
            </a:r>
            <a:r>
              <a:rPr lang="en-US" sz="3200" dirty="0">
                <a:solidFill>
                  <a:srgbClr val="C00000"/>
                </a:solidFill>
                <a:latin typeface="Cambria" pitchFamily="18" charset="0"/>
                <a:ea typeface="Cambria" pitchFamily="18" charset="0"/>
              </a:rPr>
              <a:t> </a:t>
            </a:r>
            <a:r>
              <a:rPr lang="en-US" sz="3200" dirty="0">
                <a:latin typeface="Cambria" pitchFamily="18" charset="0"/>
                <a:ea typeface="Cambria" pitchFamily="18" charset="0"/>
              </a:rPr>
              <a:t>– It describes the existing environmental status of the study area which is the area covered by a certain radius with the proposed project/industry as the </a:t>
            </a:r>
            <a:r>
              <a:rPr lang="en-US" sz="3200" dirty="0" err="1">
                <a:latin typeface="Cambria" pitchFamily="18" charset="0"/>
                <a:ea typeface="Cambria" pitchFamily="18" charset="0"/>
              </a:rPr>
              <a:t>centre</a:t>
            </a:r>
            <a:r>
              <a:rPr lang="en-US" sz="3200" dirty="0">
                <a:latin typeface="Cambria" pitchFamily="18" charset="0"/>
                <a:ea typeface="Cambria" pitchFamily="18" charset="0"/>
              </a:rPr>
              <a:t>.</a:t>
            </a:r>
          </a:p>
          <a:p>
            <a:endParaRPr lang="en-US" sz="3200" dirty="0">
              <a:latin typeface="Cambria" pitchFamily="18" charset="0"/>
              <a:ea typeface="Cambria" pitchFamily="18" charset="0"/>
            </a:endParaRPr>
          </a:p>
          <a:p>
            <a:pPr algn="just"/>
            <a:r>
              <a:rPr lang="en-US" sz="3200" dirty="0">
                <a:latin typeface="Cambria" pitchFamily="18" charset="0"/>
                <a:ea typeface="Cambria" pitchFamily="18" charset="0"/>
              </a:rPr>
              <a:t>Based on the outcome of the EIA studies, a status report called </a:t>
            </a:r>
            <a:r>
              <a:rPr lang="en-US" sz="3200" b="1" dirty="0">
                <a:latin typeface="Cambria" pitchFamily="18" charset="0"/>
                <a:ea typeface="Cambria" pitchFamily="18" charset="0"/>
              </a:rPr>
              <a:t>‘</a:t>
            </a:r>
            <a:r>
              <a:rPr lang="en-US" sz="3200" b="1" dirty="0">
                <a:solidFill>
                  <a:srgbClr val="C00000"/>
                </a:solidFill>
                <a:latin typeface="Cambria" pitchFamily="18" charset="0"/>
                <a:ea typeface="Cambria" pitchFamily="18" charset="0"/>
              </a:rPr>
              <a:t>Environmental Impact Statement’ (EIS)</a:t>
            </a:r>
            <a:r>
              <a:rPr lang="en-US" sz="3200" dirty="0">
                <a:latin typeface="Cambria" pitchFamily="18" charset="0"/>
                <a:ea typeface="Cambria" pitchFamily="18" charset="0"/>
              </a:rPr>
              <a:t> is prepared, which serves as a guideline for establishing environmentally sustainable activity.</a:t>
            </a:r>
          </a:p>
          <a:p>
            <a:pPr algn="just"/>
            <a:r>
              <a:rPr lang="en-US" sz="3200" dirty="0">
                <a:latin typeface="Cambria" pitchFamily="18" charset="0"/>
                <a:ea typeface="Cambria" pitchFamily="18" charset="0"/>
              </a:rPr>
              <a:t> </a:t>
            </a:r>
          </a:p>
          <a:p>
            <a:pPr algn="just"/>
            <a:r>
              <a:rPr lang="en-US" sz="3200" dirty="0">
                <a:latin typeface="Cambria" pitchFamily="18" charset="0"/>
                <a:ea typeface="Cambria" pitchFamily="18" charset="0"/>
              </a:rPr>
              <a:t>In India, the </a:t>
            </a:r>
            <a:r>
              <a:rPr lang="en-US" sz="3200" dirty="0">
                <a:solidFill>
                  <a:srgbClr val="C00000"/>
                </a:solidFill>
                <a:latin typeface="Cambria" pitchFamily="18" charset="0"/>
                <a:ea typeface="Cambria" pitchFamily="18" charset="0"/>
              </a:rPr>
              <a:t>Ministry of Environment and Forest </a:t>
            </a:r>
            <a:r>
              <a:rPr lang="en-US" sz="3200" b="1" dirty="0">
                <a:solidFill>
                  <a:srgbClr val="C00000"/>
                </a:solidFill>
                <a:latin typeface="Cambria" pitchFamily="18" charset="0"/>
                <a:ea typeface="Cambria" pitchFamily="18" charset="0"/>
              </a:rPr>
              <a:t>(MOEF)</a:t>
            </a:r>
            <a:r>
              <a:rPr lang="en-US" sz="3200" dirty="0">
                <a:solidFill>
                  <a:srgbClr val="C00000"/>
                </a:solidFill>
                <a:latin typeface="Cambria" pitchFamily="18" charset="0"/>
                <a:ea typeface="Cambria" pitchFamily="18" charset="0"/>
              </a:rPr>
              <a:t> </a:t>
            </a:r>
            <a:r>
              <a:rPr lang="en-US" sz="3200" dirty="0">
                <a:latin typeface="Cambria" pitchFamily="18" charset="0"/>
                <a:ea typeface="Cambria" pitchFamily="18" charset="0"/>
              </a:rPr>
              <a:t>guides &amp; controls the EIA process through the state pollution control boards. </a:t>
            </a:r>
          </a:p>
        </p:txBody>
      </p:sp>
    </p:spTree>
    <p:extLst>
      <p:ext uri="{BB962C8B-B14F-4D97-AF65-F5344CB8AC3E}">
        <p14:creationId xmlns:p14="http://schemas.microsoft.com/office/powerpoint/2010/main" val="1784715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778" y="309154"/>
            <a:ext cx="10972800" cy="8956298"/>
          </a:xfrm>
          <a:prstGeom prst="rect">
            <a:avLst/>
          </a:prstGeom>
        </p:spPr>
        <p:txBody>
          <a:bodyPr wrap="square">
            <a:spAutoFit/>
          </a:bodyPr>
          <a:lstStyle/>
          <a:p>
            <a:r>
              <a:rPr lang="en-US" sz="3200" b="1" dirty="0">
                <a:solidFill>
                  <a:schemeClr val="accent5">
                    <a:lumMod val="75000"/>
                  </a:schemeClr>
                </a:solidFill>
                <a:latin typeface="Cambria" pitchFamily="18" charset="0"/>
                <a:ea typeface="Cambria" pitchFamily="18" charset="0"/>
              </a:rPr>
              <a:t>In the base line study, data on the following aspects are collected.</a:t>
            </a:r>
          </a:p>
          <a:p>
            <a:r>
              <a:rPr lang="en-US" sz="3200" dirty="0">
                <a:latin typeface="Cambria" pitchFamily="18" charset="0"/>
                <a:ea typeface="Cambria" pitchFamily="18" charset="0"/>
              </a:rPr>
              <a:t>Land and land use pattern</a:t>
            </a: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r>
              <a:rPr lang="en-US" sz="3200" dirty="0">
                <a:latin typeface="Cambria" pitchFamily="18" charset="0"/>
                <a:ea typeface="Cambria" pitchFamily="18" charset="0"/>
              </a:rPr>
              <a:t>Existing water resources</a:t>
            </a:r>
          </a:p>
          <a:p>
            <a:pPr lvl="0"/>
            <a:r>
              <a:rPr lang="en-US" sz="3200" dirty="0">
                <a:latin typeface="Cambria" pitchFamily="18" charset="0"/>
                <a:ea typeface="Cambria" pitchFamily="18" charset="0"/>
              </a:rPr>
              <a:t> – Quantity and quality wise</a:t>
            </a: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endParaRPr lang="en-US" sz="3200" dirty="0">
              <a:latin typeface="Cambria" pitchFamily="18" charset="0"/>
              <a:ea typeface="Cambria" pitchFamily="18" charset="0"/>
            </a:endParaRPr>
          </a:p>
          <a:p>
            <a:pPr lvl="0"/>
            <a:r>
              <a:rPr lang="en-US" sz="3200" dirty="0">
                <a:latin typeface="Cambria" pitchFamily="18" charset="0"/>
                <a:ea typeface="Cambria"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217" y="887703"/>
            <a:ext cx="5589430" cy="238353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217" y="3938200"/>
            <a:ext cx="5589430" cy="2895817"/>
          </a:xfrm>
          <a:prstGeom prst="rect">
            <a:avLst/>
          </a:prstGeom>
        </p:spPr>
      </p:pic>
    </p:spTree>
    <p:extLst>
      <p:ext uri="{BB962C8B-B14F-4D97-AF65-F5344CB8AC3E}">
        <p14:creationId xmlns:p14="http://schemas.microsoft.com/office/powerpoint/2010/main" val="427356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fade">
                                      <p:cBhvr>
                                        <p:cTn id="17" dur="500"/>
                                        <p:tgtEl>
                                          <p:spTgt spid="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6" end="16"/>
                                            </p:txEl>
                                          </p:spTgt>
                                        </p:tgtEl>
                                        <p:attrNameLst>
                                          <p:attrName>style.visibility</p:attrName>
                                        </p:attrNameLst>
                                      </p:cBhvr>
                                      <p:to>
                                        <p:strVal val="visible"/>
                                      </p:to>
                                    </p:set>
                                    <p:animEffect transition="in" filter="fade">
                                      <p:cBhvr>
                                        <p:cTn id="22" dur="500"/>
                                        <p:tgtEl>
                                          <p:spTgt spid="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2078" y="600172"/>
            <a:ext cx="8671775" cy="5262979"/>
          </a:xfrm>
          <a:prstGeom prst="rect">
            <a:avLst/>
          </a:prstGeom>
        </p:spPr>
        <p:txBody>
          <a:bodyPr wrap="square">
            <a:spAutoFit/>
          </a:bodyPr>
          <a:lstStyle/>
          <a:p>
            <a:pPr lvl="0"/>
            <a:r>
              <a:rPr lang="en-US" sz="4800" dirty="0">
                <a:latin typeface="Cambria" pitchFamily="18" charset="0"/>
                <a:ea typeface="Cambria" pitchFamily="18" charset="0"/>
              </a:rPr>
              <a:t>Air quality</a:t>
            </a:r>
          </a:p>
          <a:p>
            <a:pPr lvl="0"/>
            <a:endParaRPr lang="en-US" sz="4800" dirty="0">
              <a:latin typeface="Cambria" pitchFamily="18" charset="0"/>
              <a:ea typeface="Cambria" pitchFamily="18" charset="0"/>
            </a:endParaRPr>
          </a:p>
          <a:p>
            <a:pPr lvl="0"/>
            <a:endParaRPr lang="en-US" sz="4800" dirty="0">
              <a:latin typeface="Cambria" pitchFamily="18" charset="0"/>
              <a:ea typeface="Cambria" pitchFamily="18" charset="0"/>
            </a:endParaRPr>
          </a:p>
          <a:p>
            <a:pPr lvl="0"/>
            <a:endParaRPr lang="en-US" sz="4800" dirty="0">
              <a:latin typeface="Cambria" pitchFamily="18" charset="0"/>
              <a:ea typeface="Cambria" pitchFamily="18" charset="0"/>
            </a:endParaRPr>
          </a:p>
          <a:p>
            <a:pPr lvl="0"/>
            <a:endParaRPr lang="en-US" sz="4800" dirty="0">
              <a:latin typeface="Cambria" pitchFamily="18" charset="0"/>
              <a:ea typeface="Cambria" pitchFamily="18" charset="0"/>
            </a:endParaRPr>
          </a:p>
          <a:p>
            <a:pPr lvl="0"/>
            <a:endParaRPr lang="en-US" sz="4800" dirty="0">
              <a:latin typeface="Cambria" pitchFamily="18" charset="0"/>
              <a:ea typeface="Cambria" pitchFamily="18" charset="0"/>
            </a:endParaRPr>
          </a:p>
          <a:p>
            <a:pPr lvl="0"/>
            <a:r>
              <a:rPr lang="en-US" sz="4800" dirty="0">
                <a:latin typeface="Cambria" pitchFamily="18" charset="0"/>
                <a:ea typeface="Cambria" pitchFamily="18" charset="0"/>
              </a:rPr>
              <a:t>	</a:t>
            </a: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589" y="1416676"/>
            <a:ext cx="9247031" cy="4765183"/>
          </a:xfrm>
          <a:prstGeom prst="rect">
            <a:avLst/>
          </a:prstGeom>
        </p:spPr>
      </p:pic>
    </p:spTree>
    <p:extLst>
      <p:ext uri="{BB962C8B-B14F-4D97-AF65-F5344CB8AC3E}">
        <p14:creationId xmlns:p14="http://schemas.microsoft.com/office/powerpoint/2010/main" val="801561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792" y="476517"/>
            <a:ext cx="2997039" cy="769441"/>
          </a:xfrm>
          <a:prstGeom prst="rect">
            <a:avLst/>
          </a:prstGeom>
          <a:noFill/>
        </p:spPr>
        <p:txBody>
          <a:bodyPr wrap="none" rtlCol="0">
            <a:spAutoFit/>
          </a:bodyPr>
          <a:lstStyle/>
          <a:p>
            <a:r>
              <a:rPr lang="en-US" sz="4400" dirty="0"/>
              <a:t>4.Metrology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2" y="90238"/>
            <a:ext cx="5386731" cy="34514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130" y="90237"/>
            <a:ext cx="5370490" cy="34514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147" y="3541690"/>
            <a:ext cx="4762500" cy="3190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0400" y="3541690"/>
            <a:ext cx="6457950" cy="3190875"/>
          </a:xfrm>
          <a:prstGeom prst="rect">
            <a:avLst/>
          </a:prstGeom>
        </p:spPr>
      </p:pic>
    </p:spTree>
    <p:extLst>
      <p:ext uri="{BB962C8B-B14F-4D97-AF65-F5344CB8AC3E}">
        <p14:creationId xmlns:p14="http://schemas.microsoft.com/office/powerpoint/2010/main" val="393622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0DFD-3639-4DDF-A20F-B8300580E8ED}"/>
              </a:ext>
            </a:extLst>
          </p:cNvPr>
          <p:cNvSpPr>
            <a:spLocks noGrp="1"/>
          </p:cNvSpPr>
          <p:nvPr>
            <p:ph type="title"/>
          </p:nvPr>
        </p:nvSpPr>
        <p:spPr>
          <a:xfrm>
            <a:off x="2133599" y="147782"/>
            <a:ext cx="6428510" cy="757382"/>
          </a:xfrm>
        </p:spPr>
        <p:txBody>
          <a:bodyPr/>
          <a:lstStyle/>
          <a:p>
            <a:r>
              <a:rPr lang="en-IN" dirty="0"/>
              <a:t>Atmosphere</a:t>
            </a:r>
          </a:p>
        </p:txBody>
      </p:sp>
      <p:sp>
        <p:nvSpPr>
          <p:cNvPr id="3" name="Content Placeholder 2">
            <a:extLst>
              <a:ext uri="{FF2B5EF4-FFF2-40B4-BE49-F238E27FC236}">
                <a16:creationId xmlns:a16="http://schemas.microsoft.com/office/drawing/2014/main" id="{B1DCFE9E-FF37-4076-BFB2-0FC24432601E}"/>
              </a:ext>
            </a:extLst>
          </p:cNvPr>
          <p:cNvSpPr>
            <a:spLocks noGrp="1"/>
          </p:cNvSpPr>
          <p:nvPr>
            <p:ph idx="1"/>
          </p:nvPr>
        </p:nvSpPr>
        <p:spPr>
          <a:xfrm>
            <a:off x="1542475" y="868214"/>
            <a:ext cx="7121237" cy="5431764"/>
          </a:xfrm>
        </p:spPr>
        <p:txBody>
          <a:bodyPr>
            <a:normAutofit/>
          </a:bodyPr>
          <a:lstStyle/>
          <a:p>
            <a:r>
              <a:rPr lang="en-US" dirty="0"/>
              <a:t>Atmosphere is divided into Troposphere, Stratosphere, Mesosphere, Ionosphere or Thermosphere &amp; Exosphere based on atmospheric condition and characteristics.</a:t>
            </a:r>
            <a:br>
              <a:rPr lang="en-US" dirty="0"/>
            </a:br>
            <a:endParaRPr lang="en-IN" dirty="0"/>
          </a:p>
        </p:txBody>
      </p:sp>
      <p:pic>
        <p:nvPicPr>
          <p:cNvPr id="6" name="Content Placeholder 4">
            <a:extLst>
              <a:ext uri="{FF2B5EF4-FFF2-40B4-BE49-F238E27FC236}">
                <a16:creationId xmlns:a16="http://schemas.microsoft.com/office/drawing/2014/main" id="{02D5BE31-47DD-4A75-B354-2065BD5FAA21}"/>
              </a:ext>
            </a:extLst>
          </p:cNvPr>
          <p:cNvPicPr>
            <a:picLocks noChangeAspect="1"/>
          </p:cNvPicPr>
          <p:nvPr/>
        </p:nvPicPr>
        <p:blipFill rotWithShape="1">
          <a:blip r:embed="rId2">
            <a:extLst>
              <a:ext uri="{28A0092B-C50C-407E-A947-70E740481C1C}">
                <a14:useLocalDpi xmlns:a14="http://schemas.microsoft.com/office/drawing/2010/main" val="0"/>
              </a:ext>
            </a:extLst>
          </a:blip>
          <a:srcRect t="26895" r="7541" b="9557"/>
          <a:stretch/>
        </p:blipFill>
        <p:spPr>
          <a:xfrm>
            <a:off x="1616364" y="1879601"/>
            <a:ext cx="8437341" cy="4350327"/>
          </a:xfrm>
          <a:prstGeom prst="rect">
            <a:avLst/>
          </a:prstGeom>
        </p:spPr>
      </p:pic>
    </p:spTree>
    <p:extLst>
      <p:ext uri="{BB962C8B-B14F-4D97-AF65-F5344CB8AC3E}">
        <p14:creationId xmlns:p14="http://schemas.microsoft.com/office/powerpoint/2010/main" val="3093472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7" y="128789"/>
            <a:ext cx="5859888" cy="343865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816" y="3567448"/>
            <a:ext cx="6486525" cy="318953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08" y="3657600"/>
            <a:ext cx="4410075" cy="309938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830" y="115910"/>
            <a:ext cx="5466612" cy="3420530"/>
          </a:xfrm>
          <a:prstGeom prst="rect">
            <a:avLst/>
          </a:prstGeom>
        </p:spPr>
      </p:pic>
      <p:sp>
        <p:nvSpPr>
          <p:cNvPr id="6" name="Rectangle 5"/>
          <p:cNvSpPr/>
          <p:nvPr/>
        </p:nvSpPr>
        <p:spPr>
          <a:xfrm>
            <a:off x="2299316" y="295698"/>
            <a:ext cx="4570610" cy="923330"/>
          </a:xfrm>
          <a:prstGeom prst="rect">
            <a:avLst/>
          </a:prstGeom>
          <a:solidFill>
            <a:srgbClr val="FFC000"/>
          </a:solid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Climate change</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508763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77" y="254828"/>
            <a:ext cx="5537179" cy="371186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856" y="2881422"/>
            <a:ext cx="6275365" cy="3976578"/>
          </a:xfrm>
          <a:prstGeom prst="rect">
            <a:avLst/>
          </a:prstGeom>
        </p:spPr>
      </p:pic>
    </p:spTree>
    <p:extLst>
      <p:ext uri="{BB962C8B-B14F-4D97-AF65-F5344CB8AC3E}">
        <p14:creationId xmlns:p14="http://schemas.microsoft.com/office/powerpoint/2010/main" val="954577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48" y="138917"/>
            <a:ext cx="5884908" cy="39528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556" y="2673775"/>
            <a:ext cx="6134100" cy="4086225"/>
          </a:xfrm>
          <a:prstGeom prst="rect">
            <a:avLst/>
          </a:prstGeom>
        </p:spPr>
      </p:pic>
      <p:sp>
        <p:nvSpPr>
          <p:cNvPr id="4" name="Rectangle 3"/>
          <p:cNvSpPr/>
          <p:nvPr/>
        </p:nvSpPr>
        <p:spPr>
          <a:xfrm>
            <a:off x="1806084" y="3793557"/>
            <a:ext cx="6158610" cy="923330"/>
          </a:xfrm>
          <a:prstGeom prst="rect">
            <a:avLst/>
          </a:prstGeom>
          <a:solidFill>
            <a:srgbClr val="FFFF00"/>
          </a:solid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Seismological effects</a:t>
            </a:r>
          </a:p>
        </p:txBody>
      </p:sp>
    </p:spTree>
    <p:extLst>
      <p:ext uri="{BB962C8B-B14F-4D97-AF65-F5344CB8AC3E}">
        <p14:creationId xmlns:p14="http://schemas.microsoft.com/office/powerpoint/2010/main" val="443669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96" y="200160"/>
            <a:ext cx="6286500" cy="4191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582" y="3143250"/>
            <a:ext cx="6000750" cy="3714750"/>
          </a:xfrm>
          <a:prstGeom prst="rect">
            <a:avLst/>
          </a:prstGeom>
        </p:spPr>
      </p:pic>
      <p:sp>
        <p:nvSpPr>
          <p:cNvPr id="4" name="Rectangle 3"/>
          <p:cNvSpPr/>
          <p:nvPr/>
        </p:nvSpPr>
        <p:spPr>
          <a:xfrm>
            <a:off x="6810679" y="748375"/>
            <a:ext cx="5054653" cy="923330"/>
          </a:xfrm>
          <a:prstGeom prst="rect">
            <a:avLst/>
          </a:prstGeom>
          <a:solidFill>
            <a:srgbClr val="FFFF00"/>
          </a:solid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Traffic and noise </a:t>
            </a:r>
          </a:p>
        </p:txBody>
      </p:sp>
    </p:spTree>
    <p:extLst>
      <p:ext uri="{BB962C8B-B14F-4D97-AF65-F5344CB8AC3E}">
        <p14:creationId xmlns:p14="http://schemas.microsoft.com/office/powerpoint/2010/main" val="3518076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38" y="125569"/>
            <a:ext cx="4421747" cy="33163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038" y="125569"/>
            <a:ext cx="5120827" cy="331631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8630" y="3441880"/>
            <a:ext cx="7038975" cy="3293772"/>
          </a:xfrm>
          <a:prstGeom prst="rect">
            <a:avLst/>
          </a:prstGeom>
        </p:spPr>
      </p:pic>
      <p:sp>
        <p:nvSpPr>
          <p:cNvPr id="5" name="Rectangle 4"/>
          <p:cNvSpPr/>
          <p:nvPr/>
        </p:nvSpPr>
        <p:spPr>
          <a:xfrm>
            <a:off x="241612" y="314287"/>
            <a:ext cx="6814814" cy="923330"/>
          </a:xfrm>
          <a:prstGeom prst="rect">
            <a:avLst/>
          </a:prstGeom>
          <a:solidFill>
            <a:schemeClr val="accent1">
              <a:lumMod val="50000"/>
            </a:schemeClr>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Biological environment</a:t>
            </a:r>
          </a:p>
        </p:txBody>
      </p:sp>
    </p:spTree>
    <p:extLst>
      <p:ext uri="{BB962C8B-B14F-4D97-AF65-F5344CB8AC3E}">
        <p14:creationId xmlns:p14="http://schemas.microsoft.com/office/powerpoint/2010/main" val="704095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513" y="3515932"/>
            <a:ext cx="6411487" cy="334206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515932"/>
            <a:ext cx="5780512" cy="33420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513" y="47625"/>
            <a:ext cx="6229706" cy="35187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7625"/>
            <a:ext cx="5780512" cy="3468307"/>
          </a:xfrm>
          <a:prstGeom prst="rect">
            <a:avLst/>
          </a:prstGeom>
        </p:spPr>
      </p:pic>
      <p:sp>
        <p:nvSpPr>
          <p:cNvPr id="6" name="Rectangle 5"/>
          <p:cNvSpPr/>
          <p:nvPr/>
        </p:nvSpPr>
        <p:spPr>
          <a:xfrm>
            <a:off x="2943345" y="2967335"/>
            <a:ext cx="6305317" cy="923330"/>
          </a:xfrm>
          <a:prstGeom prst="rect">
            <a:avLst/>
          </a:prstGeom>
          <a:solidFill>
            <a:schemeClr val="accent1">
              <a:lumMod val="50000"/>
            </a:schemeClr>
          </a:solid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Agricultural potential</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3775146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05125"/>
            <a:ext cx="6029325" cy="39528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173" y="2866891"/>
            <a:ext cx="6162675" cy="40555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2459" y="0"/>
            <a:ext cx="7077075" cy="2905125"/>
          </a:xfrm>
          <a:prstGeom prst="rect">
            <a:avLst/>
          </a:prstGeom>
        </p:spPr>
      </p:pic>
      <p:sp>
        <p:nvSpPr>
          <p:cNvPr id="5" name="Rectangle 4"/>
          <p:cNvSpPr/>
          <p:nvPr/>
        </p:nvSpPr>
        <p:spPr>
          <a:xfrm>
            <a:off x="2557971" y="2632485"/>
            <a:ext cx="6507615" cy="923330"/>
          </a:xfrm>
          <a:prstGeom prst="rect">
            <a:avLst/>
          </a:prstGeom>
          <a:solidFill>
            <a:srgbClr val="00B050"/>
          </a:solid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Historical monuments</a:t>
            </a:r>
          </a:p>
        </p:txBody>
      </p:sp>
    </p:spTree>
    <p:extLst>
      <p:ext uri="{BB962C8B-B14F-4D97-AF65-F5344CB8AC3E}">
        <p14:creationId xmlns:p14="http://schemas.microsoft.com/office/powerpoint/2010/main" val="3480661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52" y="193452"/>
            <a:ext cx="5816488" cy="360738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040" y="3038475"/>
            <a:ext cx="6052399" cy="3819525"/>
          </a:xfrm>
          <a:prstGeom prst="rect">
            <a:avLst/>
          </a:prstGeom>
        </p:spPr>
      </p:pic>
      <p:sp>
        <p:nvSpPr>
          <p:cNvPr id="4" name="Rectangle 3"/>
          <p:cNvSpPr/>
          <p:nvPr/>
        </p:nvSpPr>
        <p:spPr>
          <a:xfrm>
            <a:off x="6241802" y="868078"/>
            <a:ext cx="382963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Tourist spots</a:t>
            </a:r>
          </a:p>
        </p:txBody>
      </p:sp>
      <p:sp>
        <p:nvSpPr>
          <p:cNvPr id="5" name="Rectangle 4"/>
          <p:cNvSpPr/>
          <p:nvPr/>
        </p:nvSpPr>
        <p:spPr>
          <a:xfrm>
            <a:off x="750490" y="4867751"/>
            <a:ext cx="502432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Religious centers</a:t>
            </a:r>
          </a:p>
        </p:txBody>
      </p:sp>
    </p:spTree>
    <p:extLst>
      <p:ext uri="{BB962C8B-B14F-4D97-AF65-F5344CB8AC3E}">
        <p14:creationId xmlns:p14="http://schemas.microsoft.com/office/powerpoint/2010/main" val="2320735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68" y="138917"/>
            <a:ext cx="7038975" cy="39528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276" y="2818636"/>
            <a:ext cx="6971093" cy="3915271"/>
          </a:xfrm>
          <a:prstGeom prst="rect">
            <a:avLst/>
          </a:prstGeom>
        </p:spPr>
      </p:pic>
    </p:spTree>
    <p:extLst>
      <p:ext uri="{BB962C8B-B14F-4D97-AF65-F5344CB8AC3E}">
        <p14:creationId xmlns:p14="http://schemas.microsoft.com/office/powerpoint/2010/main" val="4010124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32" y="251139"/>
            <a:ext cx="10174309" cy="6259131"/>
          </a:xfrm>
          <a:prstGeom prst="rect">
            <a:avLst/>
          </a:prstGeom>
        </p:spPr>
      </p:pic>
    </p:spTree>
    <p:extLst>
      <p:ext uri="{BB962C8B-B14F-4D97-AF65-F5344CB8AC3E}">
        <p14:creationId xmlns:p14="http://schemas.microsoft.com/office/powerpoint/2010/main" val="351734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411554-44AB-4303-AE06-91F5D31AFF01}"/>
              </a:ext>
            </a:extLst>
          </p:cNvPr>
          <p:cNvPicPr>
            <a:picLocks noChangeAspect="1"/>
          </p:cNvPicPr>
          <p:nvPr/>
        </p:nvPicPr>
        <p:blipFill rotWithShape="1">
          <a:blip r:embed="rId2">
            <a:extLst>
              <a:ext uri="{28A0092B-C50C-407E-A947-70E740481C1C}">
                <a14:useLocalDpi xmlns:a14="http://schemas.microsoft.com/office/drawing/2010/main" val="0"/>
              </a:ext>
            </a:extLst>
          </a:blip>
          <a:srcRect l="8458" t="13193"/>
          <a:stretch/>
        </p:blipFill>
        <p:spPr>
          <a:xfrm>
            <a:off x="5606277" y="803564"/>
            <a:ext cx="5011176" cy="3564000"/>
          </a:xfrm>
          <a:prstGeom prst="rect">
            <a:avLst/>
          </a:prstGeom>
        </p:spPr>
      </p:pic>
      <p:sp>
        <p:nvSpPr>
          <p:cNvPr id="2" name="Title 1">
            <a:extLst>
              <a:ext uri="{FF2B5EF4-FFF2-40B4-BE49-F238E27FC236}">
                <a16:creationId xmlns:a16="http://schemas.microsoft.com/office/drawing/2014/main" id="{A0DDF1FE-FCB1-44DD-8DD0-D826690233E5}"/>
              </a:ext>
            </a:extLst>
          </p:cNvPr>
          <p:cNvSpPr>
            <a:spLocks noGrp="1"/>
          </p:cNvSpPr>
          <p:nvPr>
            <p:ph type="title"/>
          </p:nvPr>
        </p:nvSpPr>
        <p:spPr>
          <a:xfrm>
            <a:off x="1588459" y="157022"/>
            <a:ext cx="9072000" cy="646543"/>
          </a:xfrm>
        </p:spPr>
        <p:txBody>
          <a:bodyPr>
            <a:normAutofit fontScale="90000"/>
          </a:bodyPr>
          <a:lstStyle/>
          <a:p>
            <a:pPr algn="ctr"/>
            <a:r>
              <a:rPr lang="en-IN" dirty="0"/>
              <a:t>Hydrosphere</a:t>
            </a:r>
          </a:p>
        </p:txBody>
      </p:sp>
      <p:sp>
        <p:nvSpPr>
          <p:cNvPr id="3" name="Content Placeholder 2">
            <a:extLst>
              <a:ext uri="{FF2B5EF4-FFF2-40B4-BE49-F238E27FC236}">
                <a16:creationId xmlns:a16="http://schemas.microsoft.com/office/drawing/2014/main" id="{479BE6E7-DE43-4F2C-A4AC-5BFB30142068}"/>
              </a:ext>
            </a:extLst>
          </p:cNvPr>
          <p:cNvSpPr>
            <a:spLocks noGrp="1"/>
          </p:cNvSpPr>
          <p:nvPr>
            <p:ph idx="1"/>
          </p:nvPr>
        </p:nvSpPr>
        <p:spPr>
          <a:xfrm>
            <a:off x="1653311" y="942111"/>
            <a:ext cx="4387272" cy="5430981"/>
          </a:xfrm>
        </p:spPr>
        <p:txBody>
          <a:bodyPr>
            <a:normAutofit fontScale="70000" lnSpcReduction="20000"/>
          </a:bodyPr>
          <a:lstStyle/>
          <a:p>
            <a:pPr marL="0" indent="0">
              <a:buNone/>
            </a:pPr>
            <a:r>
              <a:rPr lang="en-US" dirty="0"/>
              <a:t>Approximately 74.5% of the earth’s surface is made up of water and constitutes the hydrosphere. The water resources include oceans, seas, rivers, lakes, streams, ponds, glaciers, polar ice caps and ground water.</a:t>
            </a:r>
            <a:br>
              <a:rPr lang="en-US" dirty="0"/>
            </a:br>
            <a:r>
              <a:rPr lang="en-US" dirty="0"/>
              <a:t>Of this, about 97.2% of the water is salty and is present in oceans and seas, 2.15% is present as ice caps and the remaining less than1 % (0.7%) as fresh water which we use variously.</a:t>
            </a:r>
            <a:br>
              <a:rPr lang="en-US" dirty="0"/>
            </a:br>
            <a:r>
              <a:rPr lang="en-US" dirty="0"/>
              <a:t>Water near the poles is very cold and freezes to form polar ice caps, glaciers or icebergs.</a:t>
            </a:r>
            <a:br>
              <a:rPr lang="en-US" dirty="0"/>
            </a:br>
            <a:r>
              <a:rPr lang="en-US" dirty="0"/>
              <a:t>However, at the equator water evaporates into gas due to high temperature.</a:t>
            </a:r>
            <a:br>
              <a:rPr lang="en-US" dirty="0"/>
            </a:br>
            <a:r>
              <a:rPr lang="en-US" dirty="0"/>
              <a:t>The frozen water in its own sphere is known as ‘cryosphere’. Water is very essential for life and it is believed that the first signs of life were found in water.</a:t>
            </a:r>
            <a:br>
              <a:rPr lang="en-US" dirty="0"/>
            </a:br>
            <a:endParaRPr lang="en-IN" dirty="0"/>
          </a:p>
        </p:txBody>
      </p:sp>
    </p:spTree>
    <p:extLst>
      <p:ext uri="{BB962C8B-B14F-4D97-AF65-F5344CB8AC3E}">
        <p14:creationId xmlns:p14="http://schemas.microsoft.com/office/powerpoint/2010/main" val="1308212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0" y="0"/>
            <a:ext cx="4455450" cy="523220"/>
          </a:xfrm>
          <a:prstGeom prst="rect">
            <a:avLst/>
          </a:prstGeom>
        </p:spPr>
        <p:txBody>
          <a:bodyPr wrap="none">
            <a:spAutoFit/>
          </a:bodyPr>
          <a:lstStyle/>
          <a:p>
            <a:r>
              <a:rPr lang="en-US" sz="2800" b="1" dirty="0">
                <a:solidFill>
                  <a:srgbClr val="C00000"/>
                </a:solidFill>
                <a:latin typeface="Cambria" pitchFamily="18" charset="0"/>
                <a:ea typeface="Cambria" pitchFamily="18" charset="0"/>
              </a:rPr>
              <a:t>Environmental Protection</a:t>
            </a:r>
            <a:endParaRPr lang="en-US" sz="2800" dirty="0">
              <a:solidFill>
                <a:srgbClr val="C00000"/>
              </a:solidFill>
              <a:latin typeface="Cambria" pitchFamily="18" charset="0"/>
              <a:ea typeface="Cambria" pitchFamily="18" charset="0"/>
            </a:endParaRPr>
          </a:p>
        </p:txBody>
      </p:sp>
      <p:sp>
        <p:nvSpPr>
          <p:cNvPr id="3" name="Rectangle 2"/>
          <p:cNvSpPr/>
          <p:nvPr/>
        </p:nvSpPr>
        <p:spPr>
          <a:xfrm>
            <a:off x="609600" y="2914199"/>
            <a:ext cx="10972800" cy="3139321"/>
          </a:xfrm>
          <a:prstGeom prst="rect">
            <a:avLst/>
          </a:prstGeom>
        </p:spPr>
        <p:txBody>
          <a:bodyPr wrap="square">
            <a:spAutoFit/>
          </a:bodyPr>
          <a:lstStyle/>
          <a:p>
            <a:pPr algn="just"/>
            <a:r>
              <a:rPr lang="en-US" sz="2200" b="1" i="1" dirty="0">
                <a:solidFill>
                  <a:schemeClr val="accent5">
                    <a:lumMod val="50000"/>
                  </a:schemeClr>
                </a:solidFill>
                <a:latin typeface="Cambria" pitchFamily="18" charset="0"/>
                <a:ea typeface="Cambria" pitchFamily="18" charset="0"/>
              </a:rPr>
              <a:t>Role of Government:</a:t>
            </a:r>
            <a:endParaRPr lang="en-US" sz="2200" b="1" dirty="0">
              <a:solidFill>
                <a:schemeClr val="accent5">
                  <a:lumMod val="50000"/>
                </a:schemeClr>
              </a:solidFill>
              <a:latin typeface="Cambria" pitchFamily="18" charset="0"/>
              <a:ea typeface="Cambria" pitchFamily="18" charset="0"/>
            </a:endParaRPr>
          </a:p>
          <a:p>
            <a:pPr algn="just"/>
            <a:r>
              <a:rPr lang="en-US" sz="2200" dirty="0">
                <a:latin typeface="Cambria" pitchFamily="18" charset="0"/>
                <a:ea typeface="Cambria" pitchFamily="18" charset="0"/>
              </a:rPr>
              <a:t>Rules and regulations for environmental protection.  </a:t>
            </a:r>
          </a:p>
          <a:p>
            <a:pPr algn="just"/>
            <a:r>
              <a:rPr lang="en-US" sz="2200" dirty="0">
                <a:latin typeface="Cambria" pitchFamily="18" charset="0"/>
                <a:ea typeface="Cambria" pitchFamily="18" charset="0"/>
              </a:rPr>
              <a:t>Japan is the first country that amended laws for punishment of crimes against environment.  </a:t>
            </a:r>
          </a:p>
          <a:p>
            <a:pPr algn="just"/>
            <a:endParaRPr lang="en-US" sz="2200" dirty="0">
              <a:latin typeface="Cambria" pitchFamily="18" charset="0"/>
              <a:ea typeface="Cambria" pitchFamily="18" charset="0"/>
            </a:endParaRPr>
          </a:p>
          <a:p>
            <a:pPr algn="just"/>
            <a:r>
              <a:rPr lang="en-US" sz="2200" dirty="0">
                <a:latin typeface="Cambria" pitchFamily="18" charset="0"/>
                <a:ea typeface="Cambria" pitchFamily="18" charset="0"/>
              </a:rPr>
              <a:t>India’s initiates in 1972 when the then Prime Minister (late Smt. Indira Gandhi) attended the United Nations Conference on Human Environment.  </a:t>
            </a:r>
          </a:p>
          <a:p>
            <a:pPr algn="just"/>
            <a:r>
              <a:rPr lang="en-US" sz="2200" dirty="0">
                <a:latin typeface="Cambria" pitchFamily="18" charset="0"/>
                <a:ea typeface="Cambria" pitchFamily="18" charset="0"/>
              </a:rPr>
              <a:t>A National Committee on Environmental Planning and Co-ordination (NCEPC) was created to act as the apex advisory body in the Department of Science and Technology (DST).</a:t>
            </a:r>
          </a:p>
        </p:txBody>
      </p:sp>
      <p:pic>
        <p:nvPicPr>
          <p:cNvPr id="1026" name="Picture 2" descr="D:\JAGANNATH 2019\EVS Notes\enviro protection-300x2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586" y="616131"/>
            <a:ext cx="3125015" cy="229688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JAGANNATH 2019\EVS Notes\Environment-Protection-in-Ind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748874"/>
            <a:ext cx="4824063" cy="208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6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305343"/>
            <a:ext cx="10972800" cy="3477875"/>
          </a:xfrm>
          <a:prstGeom prst="rect">
            <a:avLst/>
          </a:prstGeom>
        </p:spPr>
        <p:txBody>
          <a:bodyPr wrap="square">
            <a:spAutoFit/>
          </a:bodyPr>
          <a:lstStyle/>
          <a:p>
            <a:pPr algn="just"/>
            <a:r>
              <a:rPr lang="en-US" sz="2000" dirty="0">
                <a:latin typeface="Cambria" pitchFamily="18" charset="0"/>
                <a:ea typeface="Cambria" pitchFamily="18" charset="0"/>
              </a:rPr>
              <a:t>Department of Environment (</a:t>
            </a:r>
            <a:r>
              <a:rPr lang="en-US" sz="2000" dirty="0" err="1">
                <a:latin typeface="Cambria" pitchFamily="18" charset="0"/>
                <a:ea typeface="Cambria" pitchFamily="18" charset="0"/>
              </a:rPr>
              <a:t>DOEn</a:t>
            </a:r>
            <a:r>
              <a:rPr lang="en-US" sz="2000" dirty="0">
                <a:latin typeface="Cambria" pitchFamily="18" charset="0"/>
                <a:ea typeface="Cambria" pitchFamily="18" charset="0"/>
              </a:rPr>
              <a:t>) established in 1980 within the ministry of Science and Technology, headed by the Prime Minister.  </a:t>
            </a:r>
          </a:p>
          <a:p>
            <a:pPr algn="just"/>
            <a:endParaRPr lang="en-US" sz="2000" dirty="0">
              <a:latin typeface="Cambria" pitchFamily="18" charset="0"/>
              <a:ea typeface="Cambria" pitchFamily="18" charset="0"/>
            </a:endParaRPr>
          </a:p>
          <a:p>
            <a:pPr algn="just"/>
            <a:r>
              <a:rPr lang="en-US" sz="2000" dirty="0">
                <a:latin typeface="Cambria" pitchFamily="18" charset="0"/>
                <a:ea typeface="Cambria" pitchFamily="18" charset="0"/>
              </a:rPr>
              <a:t>The </a:t>
            </a:r>
            <a:r>
              <a:rPr lang="en-US" sz="2000" dirty="0" err="1">
                <a:latin typeface="Cambria" pitchFamily="18" charset="0"/>
                <a:ea typeface="Cambria" pitchFamily="18" charset="0"/>
              </a:rPr>
              <a:t>DOEn</a:t>
            </a:r>
            <a:r>
              <a:rPr lang="en-US" sz="2000" dirty="0">
                <a:latin typeface="Cambria" pitchFamily="18" charset="0"/>
                <a:ea typeface="Cambria" pitchFamily="18" charset="0"/>
              </a:rPr>
              <a:t> is the nodal agency to ensure environmental protection, to conduct environmental impact studies of development projects and have the administrative responsibility for pollution monitoring and control.  </a:t>
            </a:r>
          </a:p>
          <a:p>
            <a:pPr algn="just"/>
            <a:endParaRPr lang="en-US" sz="2000" dirty="0">
              <a:latin typeface="Cambria" pitchFamily="18" charset="0"/>
              <a:ea typeface="Cambria" pitchFamily="18" charset="0"/>
            </a:endParaRPr>
          </a:p>
          <a:p>
            <a:pPr algn="just"/>
            <a:r>
              <a:rPr lang="en-US" sz="2000" dirty="0">
                <a:latin typeface="Cambria" pitchFamily="18" charset="0"/>
                <a:ea typeface="Cambria" pitchFamily="18" charset="0"/>
              </a:rPr>
              <a:t>In 1985, the topics of wildlife and forests were added to the list and a new ministry of Environment and Forests was created, which remained under the charge of the Prime Minister.  </a:t>
            </a:r>
          </a:p>
          <a:p>
            <a:pPr algn="just"/>
            <a:endParaRPr lang="en-US" sz="2000" dirty="0">
              <a:latin typeface="Cambria" pitchFamily="18" charset="0"/>
              <a:ea typeface="Cambria" pitchFamily="18" charset="0"/>
            </a:endParaRPr>
          </a:p>
          <a:p>
            <a:pPr algn="just"/>
            <a:r>
              <a:rPr lang="en-US" sz="2000" dirty="0">
                <a:latin typeface="Cambria" pitchFamily="18" charset="0"/>
                <a:ea typeface="Cambria" pitchFamily="18" charset="0"/>
              </a:rPr>
              <a:t>The Committee which recommended to form separate ministry was headed by </a:t>
            </a:r>
            <a:r>
              <a:rPr lang="en-US" sz="2000" b="1" dirty="0">
                <a:latin typeface="Cambria" pitchFamily="18" charset="0"/>
                <a:ea typeface="Cambria" pitchFamily="18" charset="0"/>
              </a:rPr>
              <a:t>N.D. </a:t>
            </a:r>
            <a:r>
              <a:rPr lang="en-US" sz="2000" b="1" dirty="0" err="1">
                <a:latin typeface="Cambria" pitchFamily="18" charset="0"/>
                <a:ea typeface="Cambria" pitchFamily="18" charset="0"/>
              </a:rPr>
              <a:t>Tiwary</a:t>
            </a:r>
            <a:r>
              <a:rPr lang="en-US" sz="2000" b="1" dirty="0">
                <a:latin typeface="Cambria" pitchFamily="18" charset="0"/>
                <a:ea typeface="Cambria" pitchFamily="18" charset="0"/>
              </a:rPr>
              <a:t>.</a:t>
            </a:r>
            <a:endParaRPr lang="en-US" sz="2000" dirty="0">
              <a:latin typeface="Cambria" pitchFamily="18" charset="0"/>
              <a:ea typeface="Cambria" pitchFamily="18" charset="0"/>
            </a:endParaRPr>
          </a:p>
        </p:txBody>
      </p:sp>
    </p:spTree>
    <p:extLst>
      <p:ext uri="{BB962C8B-B14F-4D97-AF65-F5344CB8AC3E}">
        <p14:creationId xmlns:p14="http://schemas.microsoft.com/office/powerpoint/2010/main" val="23838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066801"/>
            <a:ext cx="10871200" cy="2800767"/>
          </a:xfrm>
          <a:prstGeom prst="rect">
            <a:avLst/>
          </a:prstGeom>
        </p:spPr>
        <p:txBody>
          <a:bodyPr wrap="square">
            <a:spAutoFit/>
          </a:bodyPr>
          <a:lstStyle/>
          <a:p>
            <a:r>
              <a:rPr lang="en-US" sz="2200" b="1" dirty="0">
                <a:solidFill>
                  <a:srgbClr val="7030A0"/>
                </a:solidFill>
                <a:latin typeface="Cambria" pitchFamily="18" charset="0"/>
                <a:ea typeface="Cambria" pitchFamily="18" charset="0"/>
              </a:rPr>
              <a:t>The assignments of the Ministry of Environment and Forests (MOEF)are:</a:t>
            </a:r>
            <a:endParaRPr lang="en-US" sz="2200" dirty="0">
              <a:solidFill>
                <a:srgbClr val="7030A0"/>
              </a:solidFill>
              <a:latin typeface="Cambria" pitchFamily="18" charset="0"/>
              <a:ea typeface="Cambria" pitchFamily="18" charset="0"/>
            </a:endParaRPr>
          </a:p>
          <a:p>
            <a:pPr lvl="0"/>
            <a:endParaRPr lang="en-US" sz="2200" dirty="0">
              <a:latin typeface="Cambria" pitchFamily="18" charset="0"/>
              <a:ea typeface="Cambria" pitchFamily="18" charset="0"/>
            </a:endParaRPr>
          </a:p>
          <a:p>
            <a:pPr lvl="0"/>
            <a:r>
              <a:rPr lang="en-US" sz="2200" dirty="0">
                <a:latin typeface="Cambria" pitchFamily="18" charset="0"/>
                <a:ea typeface="Cambria" pitchFamily="18" charset="0"/>
              </a:rPr>
              <a:t>1. Environmental Laws and Policies</a:t>
            </a:r>
          </a:p>
          <a:p>
            <a:pPr lvl="0"/>
            <a:r>
              <a:rPr lang="en-US" sz="2200" dirty="0">
                <a:latin typeface="Cambria" pitchFamily="18" charset="0"/>
                <a:ea typeface="Cambria" pitchFamily="18" charset="0"/>
              </a:rPr>
              <a:t>2. Environmental Monitoring and Control</a:t>
            </a:r>
          </a:p>
          <a:p>
            <a:pPr lvl="0"/>
            <a:r>
              <a:rPr lang="en-US" sz="2200" dirty="0">
                <a:latin typeface="Cambria" pitchFamily="18" charset="0"/>
                <a:ea typeface="Cambria" pitchFamily="18" charset="0"/>
              </a:rPr>
              <a:t>3. Survey of Conservation of Natural Resources</a:t>
            </a:r>
          </a:p>
          <a:p>
            <a:pPr lvl="0"/>
            <a:r>
              <a:rPr lang="en-US" sz="2200" dirty="0">
                <a:latin typeface="Cambria" pitchFamily="18" charset="0"/>
                <a:ea typeface="Cambria" pitchFamily="18" charset="0"/>
              </a:rPr>
              <a:t>4. Management of Forests and Conservation of Wildlife</a:t>
            </a:r>
          </a:p>
          <a:p>
            <a:pPr lvl="0"/>
            <a:r>
              <a:rPr lang="en-US" sz="2200" dirty="0">
                <a:latin typeface="Cambria" pitchFamily="18" charset="0"/>
                <a:ea typeface="Cambria" pitchFamily="18" charset="0"/>
              </a:rPr>
              <a:t>5. Environmental Education, Awareness and Information</a:t>
            </a:r>
          </a:p>
          <a:p>
            <a:pPr lvl="0"/>
            <a:r>
              <a:rPr lang="en-US" sz="2200" dirty="0">
                <a:latin typeface="Cambria" pitchFamily="18" charset="0"/>
                <a:ea typeface="Cambria" pitchFamily="18" charset="0"/>
              </a:rPr>
              <a:t>6. International Co-operation.</a:t>
            </a:r>
          </a:p>
        </p:txBody>
      </p:sp>
      <p:sp>
        <p:nvSpPr>
          <p:cNvPr id="3" name="Rectangle 2"/>
          <p:cNvSpPr/>
          <p:nvPr/>
        </p:nvSpPr>
        <p:spPr>
          <a:xfrm>
            <a:off x="609600" y="4419600"/>
            <a:ext cx="10972800" cy="769441"/>
          </a:xfrm>
          <a:prstGeom prst="rect">
            <a:avLst/>
          </a:prstGeom>
        </p:spPr>
        <p:txBody>
          <a:bodyPr wrap="square">
            <a:spAutoFit/>
          </a:bodyPr>
          <a:lstStyle/>
          <a:p>
            <a:pPr algn="just"/>
            <a:r>
              <a:rPr lang="en-US" sz="2200" dirty="0">
                <a:latin typeface="Cambria" pitchFamily="18" charset="0"/>
                <a:ea typeface="Cambria" pitchFamily="18" charset="0"/>
              </a:rPr>
              <a:t>Different Government Acts/Regulations were enacted or </a:t>
            </a:r>
            <a:r>
              <a:rPr lang="en-US" sz="2200" dirty="0" err="1">
                <a:latin typeface="Cambria" pitchFamily="18" charset="0"/>
                <a:ea typeface="Cambria" pitchFamily="18" charset="0"/>
              </a:rPr>
              <a:t>promulgamated</a:t>
            </a:r>
            <a:r>
              <a:rPr lang="en-US" sz="2200" dirty="0">
                <a:latin typeface="Cambria" pitchFamily="18" charset="0"/>
                <a:ea typeface="Cambria" pitchFamily="18" charset="0"/>
              </a:rPr>
              <a:t> to minimize the pollution and degradation of environment.</a:t>
            </a:r>
          </a:p>
        </p:txBody>
      </p:sp>
    </p:spTree>
    <p:extLst>
      <p:ext uri="{BB962C8B-B14F-4D97-AF65-F5344CB8AC3E}">
        <p14:creationId xmlns:p14="http://schemas.microsoft.com/office/powerpoint/2010/main" val="162472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533401"/>
            <a:ext cx="10972800" cy="3139321"/>
          </a:xfrm>
          <a:prstGeom prst="rect">
            <a:avLst/>
          </a:prstGeom>
        </p:spPr>
        <p:txBody>
          <a:bodyPr wrap="square">
            <a:spAutoFit/>
          </a:bodyPr>
          <a:lstStyle/>
          <a:p>
            <a:pPr algn="just"/>
            <a:r>
              <a:rPr lang="en-US" sz="2200" b="1" dirty="0">
                <a:solidFill>
                  <a:srgbClr val="C00000"/>
                </a:solidFill>
                <a:latin typeface="Cambria" pitchFamily="18" charset="0"/>
                <a:ea typeface="Cambria" pitchFamily="18" charset="0"/>
              </a:rPr>
              <a:t>Fundamental duties</a:t>
            </a:r>
          </a:p>
          <a:p>
            <a:pPr algn="just"/>
            <a:endParaRPr lang="en-US" sz="2200" b="1" dirty="0">
              <a:latin typeface="Cambria" pitchFamily="18" charset="0"/>
              <a:ea typeface="Cambria" pitchFamily="18" charset="0"/>
            </a:endParaRPr>
          </a:p>
          <a:p>
            <a:pPr algn="just"/>
            <a:r>
              <a:rPr lang="en-US" sz="2200" b="1" dirty="0">
                <a:solidFill>
                  <a:srgbClr val="7030A0"/>
                </a:solidFill>
                <a:latin typeface="Cambria" pitchFamily="18" charset="0"/>
                <a:ea typeface="Cambria" pitchFamily="18" charset="0"/>
              </a:rPr>
              <a:t>Article 48-A &amp; 51-A:</a:t>
            </a:r>
            <a:endParaRPr lang="en-US" sz="2200" dirty="0">
              <a:solidFill>
                <a:srgbClr val="7030A0"/>
              </a:solidFill>
              <a:latin typeface="Cambria" pitchFamily="18" charset="0"/>
              <a:ea typeface="Cambria" pitchFamily="18" charset="0"/>
            </a:endParaRPr>
          </a:p>
          <a:p>
            <a:pPr algn="just"/>
            <a:r>
              <a:rPr lang="en-US" sz="2200" dirty="0">
                <a:latin typeface="Cambria" pitchFamily="18" charset="0"/>
                <a:ea typeface="Cambria" pitchFamily="18" charset="0"/>
              </a:rPr>
              <a:t>According to 48-A, “</a:t>
            </a:r>
            <a:r>
              <a:rPr lang="en-US" sz="2200" dirty="0">
                <a:solidFill>
                  <a:schemeClr val="accent6">
                    <a:lumMod val="75000"/>
                  </a:schemeClr>
                </a:solidFill>
                <a:latin typeface="Cambria" pitchFamily="18" charset="0"/>
                <a:ea typeface="Cambria" pitchFamily="18" charset="0"/>
              </a:rPr>
              <a:t>The state shall Endeavour to protect and improve the environment and to safeguard the forests and wildlife of the country</a:t>
            </a:r>
            <a:r>
              <a:rPr lang="en-US" sz="2200" dirty="0">
                <a:latin typeface="Cambria" pitchFamily="18" charset="0"/>
                <a:ea typeface="Cambria" pitchFamily="18" charset="0"/>
              </a:rPr>
              <a:t>.”</a:t>
            </a:r>
          </a:p>
          <a:p>
            <a:pPr algn="just"/>
            <a:endParaRPr lang="en-US" sz="2200" dirty="0">
              <a:latin typeface="Cambria" pitchFamily="18" charset="0"/>
              <a:ea typeface="Cambria" pitchFamily="18" charset="0"/>
            </a:endParaRPr>
          </a:p>
          <a:p>
            <a:pPr algn="just"/>
            <a:r>
              <a:rPr lang="en-US" sz="2200" dirty="0">
                <a:latin typeface="Cambria" pitchFamily="18" charset="0"/>
                <a:ea typeface="Cambria" pitchFamily="18" charset="0"/>
              </a:rPr>
              <a:t>According to 51-A, “</a:t>
            </a:r>
            <a:r>
              <a:rPr lang="en-US" sz="2200" dirty="0">
                <a:solidFill>
                  <a:schemeClr val="accent6">
                    <a:lumMod val="75000"/>
                  </a:schemeClr>
                </a:solidFill>
                <a:latin typeface="Cambria" pitchFamily="18" charset="0"/>
                <a:ea typeface="Cambria" pitchFamily="18" charset="0"/>
              </a:rPr>
              <a:t>It shall be duty of every citizen of India to protect and improve the natural environment including forests, lakes, rivers and wildlife and to have compassion for living creatures</a:t>
            </a:r>
            <a:r>
              <a:rPr lang="en-US" sz="2200" dirty="0">
                <a:latin typeface="Cambria" pitchFamily="18" charset="0"/>
                <a:ea typeface="Cambria" pitchFamily="18" charset="0"/>
              </a:rPr>
              <a:t>.” </a:t>
            </a:r>
          </a:p>
        </p:txBody>
      </p:sp>
      <p:sp>
        <p:nvSpPr>
          <p:cNvPr id="3" name="Rectangle 2"/>
          <p:cNvSpPr/>
          <p:nvPr/>
        </p:nvSpPr>
        <p:spPr>
          <a:xfrm>
            <a:off x="609600" y="3972342"/>
            <a:ext cx="10972800" cy="1785104"/>
          </a:xfrm>
          <a:prstGeom prst="rect">
            <a:avLst/>
          </a:prstGeom>
        </p:spPr>
        <p:txBody>
          <a:bodyPr wrap="square">
            <a:spAutoFit/>
          </a:bodyPr>
          <a:lstStyle/>
          <a:p>
            <a:pPr algn="just"/>
            <a:r>
              <a:rPr lang="en-US" sz="2200" b="1" dirty="0">
                <a:solidFill>
                  <a:srgbClr val="7030A0"/>
                </a:solidFill>
                <a:latin typeface="Cambria" pitchFamily="18" charset="0"/>
                <a:ea typeface="Cambria" pitchFamily="18" charset="0"/>
              </a:rPr>
              <a:t>Central Pollution Control Board (CPCB):</a:t>
            </a:r>
            <a:endParaRPr lang="en-US" sz="2200" dirty="0">
              <a:solidFill>
                <a:srgbClr val="7030A0"/>
              </a:solidFill>
              <a:latin typeface="Cambria" pitchFamily="18" charset="0"/>
              <a:ea typeface="Cambria" pitchFamily="18" charset="0"/>
            </a:endParaRPr>
          </a:p>
          <a:p>
            <a:pPr algn="just"/>
            <a:r>
              <a:rPr lang="en-US" sz="2200" dirty="0">
                <a:latin typeface="Cambria" pitchFamily="18" charset="0"/>
                <a:ea typeface="Cambria" pitchFamily="18" charset="0"/>
              </a:rPr>
              <a:t>Established in September 1974, under the water act, 1974.  </a:t>
            </a:r>
          </a:p>
          <a:p>
            <a:pPr algn="just"/>
            <a:r>
              <a:rPr lang="en-US" sz="2200" dirty="0">
                <a:latin typeface="Cambria" pitchFamily="18" charset="0"/>
                <a:ea typeface="Cambria" pitchFamily="18" charset="0"/>
              </a:rPr>
              <a:t>It serves as the technical adviser to the Central Government(MOEF) on any matter concerning the prevention and control of pollution with the provisions of Environment Protection Act, 1986.</a:t>
            </a:r>
          </a:p>
        </p:txBody>
      </p:sp>
    </p:spTree>
    <p:extLst>
      <p:ext uri="{BB962C8B-B14F-4D97-AF65-F5344CB8AC3E}">
        <p14:creationId xmlns:p14="http://schemas.microsoft.com/office/powerpoint/2010/main" val="101466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3770" y="333138"/>
            <a:ext cx="10541727" cy="5878532"/>
          </a:xfrm>
          <a:prstGeom prst="rect">
            <a:avLst/>
          </a:prstGeom>
        </p:spPr>
        <p:txBody>
          <a:bodyPr wrap="square">
            <a:spAutoFit/>
          </a:bodyPr>
          <a:lstStyle/>
          <a:p>
            <a:pPr algn="just"/>
            <a:r>
              <a:rPr lang="en-US" sz="2400" b="1" dirty="0">
                <a:solidFill>
                  <a:srgbClr val="7030A0"/>
                </a:solidFill>
                <a:latin typeface="Cambria" pitchFamily="18" charset="0"/>
                <a:ea typeface="Cambria" pitchFamily="18" charset="0"/>
              </a:rPr>
              <a:t>Functions of Central Pollution Control Board (CPCB):</a:t>
            </a:r>
            <a:endParaRPr lang="en-US" sz="2400" dirty="0">
              <a:solidFill>
                <a:srgbClr val="7030A0"/>
              </a:solidFill>
              <a:latin typeface="Cambria" pitchFamily="18" charset="0"/>
              <a:ea typeface="Cambria" pitchFamily="18" charset="0"/>
            </a:endParaRPr>
          </a:p>
          <a:p>
            <a:pPr algn="just"/>
            <a:r>
              <a:rPr lang="en-US" sz="2200" dirty="0">
                <a:latin typeface="Cambria" pitchFamily="18" charset="0"/>
                <a:ea typeface="Cambria" pitchFamily="18" charset="0"/>
              </a:rPr>
              <a:t>Subjected to the provisions of Water Act and Air Act, the functions of the Central Board are;</a:t>
            </a:r>
          </a:p>
          <a:p>
            <a:pPr lvl="0" algn="just"/>
            <a:r>
              <a:rPr lang="en-US" sz="2200" dirty="0">
                <a:latin typeface="Cambria" pitchFamily="18" charset="0"/>
                <a:ea typeface="Cambria" pitchFamily="18" charset="0"/>
              </a:rPr>
              <a:t>1. To advice the central government on any matter concerning the </a:t>
            </a:r>
            <a:r>
              <a:rPr lang="en-US" sz="2200" dirty="0">
                <a:solidFill>
                  <a:srgbClr val="FF0000"/>
                </a:solidFill>
                <a:latin typeface="Cambria" pitchFamily="18" charset="0"/>
                <a:ea typeface="Cambria" pitchFamily="18" charset="0"/>
              </a:rPr>
              <a:t>prevention and control of water and air pollution</a:t>
            </a:r>
            <a:r>
              <a:rPr lang="en-US" sz="2200" dirty="0">
                <a:latin typeface="Cambria" pitchFamily="18" charset="0"/>
                <a:ea typeface="Cambria" pitchFamily="18" charset="0"/>
              </a:rPr>
              <a:t>.</a:t>
            </a:r>
          </a:p>
          <a:p>
            <a:pPr lvl="0" algn="just"/>
            <a:r>
              <a:rPr lang="en-US" sz="2200" dirty="0">
                <a:latin typeface="Cambria" pitchFamily="18" charset="0"/>
                <a:ea typeface="Cambria" pitchFamily="18" charset="0"/>
              </a:rPr>
              <a:t>2. To </a:t>
            </a:r>
            <a:r>
              <a:rPr lang="en-US" sz="2200" dirty="0">
                <a:solidFill>
                  <a:schemeClr val="accent1"/>
                </a:solidFill>
                <a:latin typeface="Cambria" pitchFamily="18" charset="0"/>
                <a:ea typeface="Cambria" pitchFamily="18" charset="0"/>
              </a:rPr>
              <a:t>coordinate the activities of state boards</a:t>
            </a:r>
            <a:r>
              <a:rPr lang="en-US" sz="2200" dirty="0">
                <a:latin typeface="Cambria" pitchFamily="18" charset="0"/>
                <a:ea typeface="Cambria" pitchFamily="18" charset="0"/>
              </a:rPr>
              <a:t> and resolve disputes among them.</a:t>
            </a:r>
          </a:p>
          <a:p>
            <a:pPr lvl="0" algn="just"/>
            <a:r>
              <a:rPr lang="en-US" sz="2200" dirty="0">
                <a:latin typeface="Cambria" pitchFamily="18" charset="0"/>
                <a:ea typeface="Cambria" pitchFamily="18" charset="0"/>
              </a:rPr>
              <a:t>3. To </a:t>
            </a:r>
            <a:r>
              <a:rPr lang="en-US" sz="2200" dirty="0">
                <a:solidFill>
                  <a:schemeClr val="accent2">
                    <a:lumMod val="75000"/>
                  </a:schemeClr>
                </a:solidFill>
                <a:latin typeface="Cambria" pitchFamily="18" charset="0"/>
                <a:ea typeface="Cambria" pitchFamily="18" charset="0"/>
              </a:rPr>
              <a:t>promote cleanliness of streams and wells </a:t>
            </a:r>
            <a:r>
              <a:rPr lang="en-US" sz="2200" dirty="0">
                <a:latin typeface="Cambria" pitchFamily="18" charset="0"/>
                <a:ea typeface="Cambria" pitchFamily="18" charset="0"/>
              </a:rPr>
              <a:t>in different areas of the states by prevention, control, and abatement of water pollution.</a:t>
            </a:r>
          </a:p>
          <a:p>
            <a:pPr lvl="0" algn="just"/>
            <a:r>
              <a:rPr lang="en-US" sz="2200" dirty="0">
                <a:latin typeface="Cambria" pitchFamily="18" charset="0"/>
                <a:ea typeface="Cambria" pitchFamily="18" charset="0"/>
              </a:rPr>
              <a:t>4. </a:t>
            </a:r>
            <a:r>
              <a:rPr lang="en-US" sz="2200" dirty="0">
                <a:solidFill>
                  <a:schemeClr val="accent4">
                    <a:lumMod val="75000"/>
                  </a:schemeClr>
                </a:solidFill>
                <a:latin typeface="Cambria" pitchFamily="18" charset="0"/>
                <a:ea typeface="Cambria" pitchFamily="18" charset="0"/>
              </a:rPr>
              <a:t>Provide technical assistance and guidance to the state board</a:t>
            </a:r>
            <a:r>
              <a:rPr lang="en-US" sz="2200" dirty="0">
                <a:latin typeface="Cambria" pitchFamily="18" charset="0"/>
                <a:ea typeface="Cambria" pitchFamily="18" charset="0"/>
              </a:rPr>
              <a:t>, carry out and sponsor investigation and research relating to problems of water pollution.</a:t>
            </a:r>
          </a:p>
          <a:p>
            <a:pPr lvl="0" algn="just"/>
            <a:r>
              <a:rPr lang="en-US" sz="2200" dirty="0">
                <a:latin typeface="Cambria" pitchFamily="18" charset="0"/>
                <a:ea typeface="Cambria" pitchFamily="18" charset="0"/>
              </a:rPr>
              <a:t>5. </a:t>
            </a:r>
            <a:r>
              <a:rPr lang="en-US" sz="2200" dirty="0">
                <a:solidFill>
                  <a:schemeClr val="accent6">
                    <a:lumMod val="75000"/>
                  </a:schemeClr>
                </a:solidFill>
                <a:latin typeface="Cambria" pitchFamily="18" charset="0"/>
                <a:ea typeface="Cambria" pitchFamily="18" charset="0"/>
              </a:rPr>
              <a:t>Organize through mass media, a comprehensive program </a:t>
            </a:r>
            <a:r>
              <a:rPr lang="en-US" sz="2200" dirty="0">
                <a:latin typeface="Cambria" pitchFamily="18" charset="0"/>
                <a:ea typeface="Cambria" pitchFamily="18" charset="0"/>
              </a:rPr>
              <a:t>regarding the prevention and control of water pollution.</a:t>
            </a:r>
          </a:p>
          <a:p>
            <a:pPr lvl="0" algn="just"/>
            <a:r>
              <a:rPr lang="en-US" sz="2200" dirty="0">
                <a:latin typeface="Cambria" pitchFamily="18" charset="0"/>
                <a:ea typeface="Cambria" pitchFamily="18" charset="0"/>
              </a:rPr>
              <a:t>6. </a:t>
            </a:r>
            <a:r>
              <a:rPr lang="en-US" sz="2200" dirty="0">
                <a:solidFill>
                  <a:schemeClr val="accent1">
                    <a:lumMod val="75000"/>
                  </a:schemeClr>
                </a:solidFill>
                <a:latin typeface="Cambria" pitchFamily="18" charset="0"/>
                <a:ea typeface="Cambria" pitchFamily="18" charset="0"/>
              </a:rPr>
              <a:t>Collect, compile and publish technical and statistical data </a:t>
            </a:r>
            <a:r>
              <a:rPr lang="en-US" sz="2200" dirty="0">
                <a:latin typeface="Cambria" pitchFamily="18" charset="0"/>
                <a:ea typeface="Cambria" pitchFamily="18" charset="0"/>
              </a:rPr>
              <a:t>relating to water pollution and the measure devised for its effective prevention and control and prepare manuals, codes regarding the treatment and disposal of sewage and trade effluents.</a:t>
            </a:r>
          </a:p>
          <a:p>
            <a:pPr algn="just"/>
            <a:r>
              <a:rPr lang="en-US" sz="2200" dirty="0">
                <a:latin typeface="Cambria" pitchFamily="18" charset="0"/>
                <a:ea typeface="Cambria" pitchFamily="18" charset="0"/>
              </a:rPr>
              <a:t>7. </a:t>
            </a:r>
            <a:r>
              <a:rPr lang="en-US" sz="2200" dirty="0">
                <a:solidFill>
                  <a:srgbClr val="00B0F0"/>
                </a:solidFill>
                <a:latin typeface="Cambria" pitchFamily="18" charset="0"/>
                <a:ea typeface="Cambria" pitchFamily="18" charset="0"/>
              </a:rPr>
              <a:t>Establish and recognize a laboratory to enable the board to perform its functions under this section effectively</a:t>
            </a:r>
            <a:r>
              <a:rPr lang="en-US" sz="2200" dirty="0">
                <a:latin typeface="Cambria" pitchFamily="18" charset="0"/>
                <a:ea typeface="Cambria" pitchFamily="18" charset="0"/>
              </a:rPr>
              <a:t>.</a:t>
            </a:r>
          </a:p>
        </p:txBody>
      </p:sp>
    </p:spTree>
    <p:extLst>
      <p:ext uri="{BB962C8B-B14F-4D97-AF65-F5344CB8AC3E}">
        <p14:creationId xmlns:p14="http://schemas.microsoft.com/office/powerpoint/2010/main" val="197665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028343"/>
            <a:ext cx="10972800" cy="4154984"/>
          </a:xfrm>
          <a:prstGeom prst="rect">
            <a:avLst/>
          </a:prstGeom>
        </p:spPr>
        <p:txBody>
          <a:bodyPr wrap="square">
            <a:spAutoFit/>
          </a:bodyPr>
          <a:lstStyle/>
          <a:p>
            <a:r>
              <a:rPr lang="en-US" sz="2200" b="1" dirty="0">
                <a:solidFill>
                  <a:srgbClr val="7030A0"/>
                </a:solidFill>
                <a:latin typeface="Cambria" pitchFamily="18" charset="0"/>
                <a:ea typeface="Cambria" pitchFamily="18" charset="0"/>
              </a:rPr>
              <a:t>Functions of State Board (SPCB):</a:t>
            </a:r>
          </a:p>
          <a:p>
            <a:endParaRPr lang="en-US" sz="2200" dirty="0">
              <a:latin typeface="Cambria" pitchFamily="18" charset="0"/>
              <a:ea typeface="Cambria" pitchFamily="18" charset="0"/>
            </a:endParaRPr>
          </a:p>
          <a:p>
            <a:pPr lvl="0"/>
            <a:r>
              <a:rPr lang="en-US" sz="2200" dirty="0">
                <a:latin typeface="Cambria" pitchFamily="18" charset="0"/>
                <a:ea typeface="Cambria" pitchFamily="18" charset="0"/>
              </a:rPr>
              <a:t>1. To </a:t>
            </a:r>
            <a:r>
              <a:rPr lang="en-US" sz="2200" dirty="0">
                <a:solidFill>
                  <a:srgbClr val="00B0F0"/>
                </a:solidFill>
                <a:latin typeface="Cambria" pitchFamily="18" charset="0"/>
                <a:ea typeface="Cambria" pitchFamily="18" charset="0"/>
              </a:rPr>
              <a:t>plan and comprehensive program for the prevention,</a:t>
            </a:r>
            <a:r>
              <a:rPr lang="en-US" sz="2200" dirty="0">
                <a:latin typeface="Cambria" pitchFamily="18" charset="0"/>
                <a:ea typeface="Cambria" pitchFamily="18" charset="0"/>
              </a:rPr>
              <a:t> control or abatement of pollution of stream and wells in the state.</a:t>
            </a:r>
          </a:p>
          <a:p>
            <a:pPr lvl="0"/>
            <a:r>
              <a:rPr lang="en-US" sz="2200" dirty="0">
                <a:latin typeface="Cambria" pitchFamily="18" charset="0"/>
                <a:ea typeface="Cambria" pitchFamily="18" charset="0"/>
              </a:rPr>
              <a:t>2. To </a:t>
            </a:r>
            <a:r>
              <a:rPr lang="en-US" sz="2200" dirty="0">
                <a:solidFill>
                  <a:schemeClr val="accent2">
                    <a:lumMod val="75000"/>
                  </a:schemeClr>
                </a:solidFill>
                <a:latin typeface="Cambria" pitchFamily="18" charset="0"/>
                <a:ea typeface="Cambria" pitchFamily="18" charset="0"/>
              </a:rPr>
              <a:t>advice the state government on any matter </a:t>
            </a:r>
            <a:r>
              <a:rPr lang="en-US" sz="2200" dirty="0">
                <a:latin typeface="Cambria" pitchFamily="18" charset="0"/>
                <a:ea typeface="Cambria" pitchFamily="18" charset="0"/>
              </a:rPr>
              <a:t>concerning the prevention, control or abatement of pollution.</a:t>
            </a:r>
          </a:p>
          <a:p>
            <a:pPr lvl="0"/>
            <a:r>
              <a:rPr lang="en-US" sz="2200" dirty="0">
                <a:latin typeface="Cambria" pitchFamily="18" charset="0"/>
                <a:ea typeface="Cambria" pitchFamily="18" charset="0"/>
              </a:rPr>
              <a:t>3. To </a:t>
            </a:r>
            <a:r>
              <a:rPr lang="en-US" sz="2200" dirty="0">
                <a:solidFill>
                  <a:srgbClr val="FF0000"/>
                </a:solidFill>
                <a:latin typeface="Cambria" pitchFamily="18" charset="0"/>
                <a:ea typeface="Cambria" pitchFamily="18" charset="0"/>
              </a:rPr>
              <a:t>collect and disseminate information</a:t>
            </a:r>
            <a:r>
              <a:rPr lang="en-US" sz="2200" dirty="0">
                <a:latin typeface="Cambria" pitchFamily="18" charset="0"/>
                <a:ea typeface="Cambria" pitchFamily="18" charset="0"/>
              </a:rPr>
              <a:t> in respect of matters relating to water and air pollution and their prevention and control.</a:t>
            </a:r>
          </a:p>
          <a:p>
            <a:pPr lvl="0"/>
            <a:r>
              <a:rPr lang="en-US" sz="2200" dirty="0">
                <a:latin typeface="Cambria" pitchFamily="18" charset="0"/>
                <a:ea typeface="Cambria" pitchFamily="18" charset="0"/>
              </a:rPr>
              <a:t>4. To </a:t>
            </a:r>
            <a:r>
              <a:rPr lang="en-US" sz="2200" dirty="0">
                <a:solidFill>
                  <a:schemeClr val="accent4">
                    <a:lumMod val="75000"/>
                  </a:schemeClr>
                </a:solidFill>
                <a:latin typeface="Cambria" pitchFamily="18" charset="0"/>
                <a:ea typeface="Cambria" pitchFamily="18" charset="0"/>
              </a:rPr>
              <a:t>encourage, conduct and participate in investigation and research </a:t>
            </a:r>
            <a:r>
              <a:rPr lang="en-US" sz="2200" dirty="0">
                <a:latin typeface="Cambria" pitchFamily="18" charset="0"/>
                <a:ea typeface="Cambria" pitchFamily="18" charset="0"/>
              </a:rPr>
              <a:t>relating to the problems of water pollution.</a:t>
            </a:r>
          </a:p>
          <a:p>
            <a:pPr lvl="0"/>
            <a:r>
              <a:rPr lang="en-US" sz="2200" dirty="0">
                <a:latin typeface="Cambria" pitchFamily="18" charset="0"/>
                <a:ea typeface="Cambria" pitchFamily="18" charset="0"/>
              </a:rPr>
              <a:t>5. To </a:t>
            </a:r>
            <a:r>
              <a:rPr lang="en-US" sz="2200" dirty="0">
                <a:solidFill>
                  <a:schemeClr val="accent5">
                    <a:lumMod val="75000"/>
                  </a:schemeClr>
                </a:solidFill>
                <a:latin typeface="Cambria" pitchFamily="18" charset="0"/>
                <a:ea typeface="Cambria" pitchFamily="18" charset="0"/>
              </a:rPr>
              <a:t>collaborate with central board</a:t>
            </a:r>
            <a:r>
              <a:rPr lang="en-US" sz="2200" dirty="0">
                <a:latin typeface="Cambria" pitchFamily="18" charset="0"/>
                <a:ea typeface="Cambria" pitchFamily="18" charset="0"/>
              </a:rPr>
              <a:t> in organizing the training of persons.</a:t>
            </a:r>
          </a:p>
          <a:p>
            <a:pPr lvl="0"/>
            <a:r>
              <a:rPr lang="en-US" sz="2200" dirty="0">
                <a:latin typeface="Cambria" pitchFamily="18" charset="0"/>
                <a:ea typeface="Cambria" pitchFamily="18" charset="0"/>
              </a:rPr>
              <a:t>6. To </a:t>
            </a:r>
            <a:r>
              <a:rPr lang="en-US" sz="2200" dirty="0">
                <a:solidFill>
                  <a:schemeClr val="accent6">
                    <a:lumMod val="75000"/>
                  </a:schemeClr>
                </a:solidFill>
                <a:latin typeface="Cambria" pitchFamily="18" charset="0"/>
                <a:ea typeface="Cambria" pitchFamily="18" charset="0"/>
              </a:rPr>
              <a:t>inspect effluent treatment plants, trade wastes and domestic wastes</a:t>
            </a:r>
            <a:r>
              <a:rPr lang="en-US" sz="2200" dirty="0">
                <a:latin typeface="Cambria" pitchFamily="18" charset="0"/>
                <a:ea typeface="Cambria" pitchFamily="18" charset="0"/>
              </a:rPr>
              <a:t>.</a:t>
            </a:r>
          </a:p>
        </p:txBody>
      </p:sp>
    </p:spTree>
    <p:extLst>
      <p:ext uri="{BB962C8B-B14F-4D97-AF65-F5344CB8AC3E}">
        <p14:creationId xmlns:p14="http://schemas.microsoft.com/office/powerpoint/2010/main" val="139833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1" y="152401"/>
            <a:ext cx="3682162" cy="430887"/>
          </a:xfrm>
          <a:prstGeom prst="rect">
            <a:avLst/>
          </a:prstGeom>
        </p:spPr>
        <p:txBody>
          <a:bodyPr wrap="none">
            <a:spAutoFit/>
          </a:bodyPr>
          <a:lstStyle/>
          <a:p>
            <a:r>
              <a:rPr lang="en-US" sz="2200" b="1" u="sng" dirty="0">
                <a:solidFill>
                  <a:srgbClr val="C00000"/>
                </a:solidFill>
                <a:latin typeface="Cambria" pitchFamily="18" charset="0"/>
                <a:ea typeface="Cambria" pitchFamily="18" charset="0"/>
              </a:rPr>
              <a:t>Environmental Legislation:</a:t>
            </a:r>
            <a:endParaRPr lang="en-US" sz="2200" dirty="0">
              <a:solidFill>
                <a:srgbClr val="C00000"/>
              </a:solidFill>
              <a:latin typeface="Cambria" pitchFamily="18" charset="0"/>
              <a:ea typeface="Cambria" pitchFamily="18" charset="0"/>
            </a:endParaRPr>
          </a:p>
        </p:txBody>
      </p:sp>
      <p:sp>
        <p:nvSpPr>
          <p:cNvPr id="3" name="Rectangle 2"/>
          <p:cNvSpPr/>
          <p:nvPr/>
        </p:nvSpPr>
        <p:spPr>
          <a:xfrm>
            <a:off x="609600" y="1028343"/>
            <a:ext cx="10972800" cy="5170646"/>
          </a:xfrm>
          <a:prstGeom prst="rect">
            <a:avLst/>
          </a:prstGeom>
        </p:spPr>
        <p:txBody>
          <a:bodyPr wrap="square">
            <a:spAutoFit/>
          </a:bodyPr>
          <a:lstStyle/>
          <a:p>
            <a:pPr algn="just"/>
            <a:r>
              <a:rPr lang="en-US" sz="2200" b="1" dirty="0">
                <a:solidFill>
                  <a:srgbClr val="7030A0"/>
                </a:solidFill>
                <a:latin typeface="Cambria" pitchFamily="18" charset="0"/>
                <a:ea typeface="Cambria" pitchFamily="18" charset="0"/>
              </a:rPr>
              <a:t>The Environment (Protection) Act 1986:</a:t>
            </a:r>
          </a:p>
          <a:p>
            <a:pPr algn="just"/>
            <a:endParaRPr lang="en-US" sz="2200" dirty="0">
              <a:latin typeface="Cambria" pitchFamily="18" charset="0"/>
              <a:ea typeface="Cambria" pitchFamily="18" charset="0"/>
            </a:endParaRPr>
          </a:p>
          <a:p>
            <a:pPr algn="just">
              <a:buFont typeface="Wingdings" pitchFamily="2" charset="2"/>
              <a:buChar char="Ø"/>
            </a:pPr>
            <a:r>
              <a:rPr lang="en-US" sz="2200" dirty="0">
                <a:latin typeface="Cambria" pitchFamily="18" charset="0"/>
                <a:ea typeface="Cambria" pitchFamily="18" charset="0"/>
              </a:rPr>
              <a:t>Came into force on Nov.19, 1986, the birth anniversary of our Late Prime Minister Indira Gandhi.  </a:t>
            </a:r>
          </a:p>
          <a:p>
            <a:pPr algn="just">
              <a:buFont typeface="Wingdings" pitchFamily="2" charset="2"/>
              <a:buChar char="Ø"/>
            </a:pPr>
            <a:endParaRPr lang="en-US" sz="2200" dirty="0">
              <a:latin typeface="Cambria" pitchFamily="18" charset="0"/>
              <a:ea typeface="Cambria" pitchFamily="18" charset="0"/>
            </a:endParaRPr>
          </a:p>
          <a:p>
            <a:pPr algn="just">
              <a:buFont typeface="Wingdings" pitchFamily="2" charset="2"/>
              <a:buChar char="Ø"/>
            </a:pPr>
            <a:r>
              <a:rPr lang="en-US" sz="2200" dirty="0">
                <a:latin typeface="Cambria" pitchFamily="18" charset="0"/>
                <a:ea typeface="Cambria" pitchFamily="18" charset="0"/>
              </a:rPr>
              <a:t>This act aimed to protect and improve the quality of environment by Central Government with coordination of the State Government.  </a:t>
            </a:r>
          </a:p>
          <a:p>
            <a:pPr algn="just">
              <a:buFont typeface="Wingdings" pitchFamily="2" charset="2"/>
              <a:buChar char="Ø"/>
            </a:pPr>
            <a:endParaRPr lang="en-US" sz="2200" dirty="0">
              <a:latin typeface="Cambria" pitchFamily="18" charset="0"/>
              <a:ea typeface="Cambria" pitchFamily="18" charset="0"/>
            </a:endParaRPr>
          </a:p>
          <a:p>
            <a:pPr algn="just">
              <a:buFont typeface="Wingdings" pitchFamily="2" charset="2"/>
              <a:buChar char="Ø"/>
            </a:pPr>
            <a:r>
              <a:rPr lang="en-US" sz="2200" dirty="0">
                <a:latin typeface="Cambria" pitchFamily="18" charset="0"/>
                <a:ea typeface="Cambria" pitchFamily="18" charset="0"/>
              </a:rPr>
              <a:t>This act deals with standards of quality of air, water and soil.   </a:t>
            </a:r>
          </a:p>
          <a:p>
            <a:pPr algn="just">
              <a:buFont typeface="Wingdings" pitchFamily="2" charset="2"/>
              <a:buChar char="Ø"/>
            </a:pPr>
            <a:endParaRPr lang="en-US" sz="2200" dirty="0">
              <a:latin typeface="Cambria" pitchFamily="18" charset="0"/>
              <a:ea typeface="Cambria" pitchFamily="18" charset="0"/>
            </a:endParaRPr>
          </a:p>
          <a:p>
            <a:pPr algn="just">
              <a:buFont typeface="Wingdings" pitchFamily="2" charset="2"/>
              <a:buChar char="Ø"/>
            </a:pPr>
            <a:r>
              <a:rPr lang="en-US" sz="2200" dirty="0">
                <a:latin typeface="Cambria" pitchFamily="18" charset="0"/>
                <a:ea typeface="Cambria" pitchFamily="18" charset="0"/>
              </a:rPr>
              <a:t>The Environment (Protection) Act, 1986 was amended in 1994 to include Environmental Impact Assessment(EIA) of various developmental projects.  </a:t>
            </a:r>
          </a:p>
          <a:p>
            <a:pPr algn="just"/>
            <a:endParaRPr lang="en-US" sz="2200" dirty="0">
              <a:latin typeface="Cambria" pitchFamily="18" charset="0"/>
              <a:ea typeface="Cambria" pitchFamily="18" charset="0"/>
            </a:endParaRPr>
          </a:p>
          <a:p>
            <a:pPr algn="just">
              <a:buFont typeface="Wingdings" pitchFamily="2" charset="2"/>
              <a:buChar char="Ø"/>
            </a:pPr>
            <a:r>
              <a:rPr lang="en-US" sz="2200" dirty="0">
                <a:latin typeface="Cambria" pitchFamily="18" charset="0"/>
                <a:ea typeface="Cambria" pitchFamily="18" charset="0"/>
              </a:rPr>
              <a:t>These projects have to take clearance from the central government prior to establishment.</a:t>
            </a:r>
          </a:p>
        </p:txBody>
      </p:sp>
    </p:spTree>
    <p:extLst>
      <p:ext uri="{BB962C8B-B14F-4D97-AF65-F5344CB8AC3E}">
        <p14:creationId xmlns:p14="http://schemas.microsoft.com/office/powerpoint/2010/main" val="69709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1851" y="456256"/>
            <a:ext cx="10972800" cy="4770537"/>
          </a:xfrm>
          <a:prstGeom prst="rect">
            <a:avLst/>
          </a:prstGeom>
        </p:spPr>
        <p:txBody>
          <a:bodyPr wrap="square">
            <a:spAutoFit/>
          </a:bodyPr>
          <a:lstStyle/>
          <a:p>
            <a:r>
              <a:rPr lang="en-US" sz="2200" b="1" dirty="0">
                <a:solidFill>
                  <a:srgbClr val="7030A0"/>
                </a:solidFill>
                <a:latin typeface="Cambria" pitchFamily="18" charset="0"/>
                <a:ea typeface="Cambria" pitchFamily="18" charset="0"/>
              </a:rPr>
              <a:t>The Water (Prevention and Control of Pollution) Act, 1974:</a:t>
            </a:r>
          </a:p>
          <a:p>
            <a:endParaRPr lang="en-US" sz="2200" dirty="0">
              <a:latin typeface="Cambria" pitchFamily="18" charset="0"/>
              <a:ea typeface="Cambria" pitchFamily="18" charset="0"/>
            </a:endParaRPr>
          </a:p>
          <a:p>
            <a:pPr>
              <a:buFont typeface="Wingdings" pitchFamily="2" charset="2"/>
              <a:buChar char="Ø"/>
            </a:pPr>
            <a:r>
              <a:rPr lang="en-US" sz="2200" dirty="0">
                <a:latin typeface="Cambria" pitchFamily="18" charset="0"/>
                <a:ea typeface="Cambria" pitchFamily="18" charset="0"/>
              </a:rPr>
              <a:t>Came into force on 23</a:t>
            </a:r>
            <a:r>
              <a:rPr lang="en-US" sz="2200" baseline="30000" dirty="0">
                <a:latin typeface="Cambria" pitchFamily="18" charset="0"/>
                <a:ea typeface="Cambria" pitchFamily="18" charset="0"/>
              </a:rPr>
              <a:t>rd</a:t>
            </a:r>
            <a:r>
              <a:rPr lang="en-US" sz="2200" dirty="0">
                <a:latin typeface="Cambria" pitchFamily="18" charset="0"/>
                <a:ea typeface="Cambria" pitchFamily="18" charset="0"/>
              </a:rPr>
              <a:t> March 1974.  </a:t>
            </a:r>
          </a:p>
          <a:p>
            <a:pPr>
              <a:buFont typeface="Wingdings" pitchFamily="2" charset="2"/>
              <a:buChar char="Ø"/>
            </a:pPr>
            <a:r>
              <a:rPr lang="en-US" sz="2200" dirty="0">
                <a:latin typeface="Cambria" pitchFamily="18" charset="0"/>
                <a:ea typeface="Cambria" pitchFamily="18" charset="0"/>
              </a:rPr>
              <a:t>This act was amended in the years 1978 and 1988.  </a:t>
            </a:r>
          </a:p>
          <a:p>
            <a:pPr>
              <a:buFont typeface="Wingdings" pitchFamily="2" charset="2"/>
              <a:buChar char="Ø"/>
            </a:pPr>
            <a:r>
              <a:rPr lang="en-US" sz="2200" dirty="0">
                <a:latin typeface="Cambria" pitchFamily="18" charset="0"/>
                <a:ea typeface="Cambria" pitchFamily="18" charset="0"/>
              </a:rPr>
              <a:t>The Water Act was enacted under article 252(1) of the constitution as a social welfare measure which includes the following points:</a:t>
            </a:r>
          </a:p>
          <a:p>
            <a:pPr>
              <a:buFont typeface="Wingdings" pitchFamily="2" charset="2"/>
              <a:buChar char="Ø"/>
            </a:pPr>
            <a:endParaRPr lang="en-US" sz="2200" dirty="0">
              <a:latin typeface="Cambria" pitchFamily="18" charset="0"/>
              <a:ea typeface="Cambria" pitchFamily="18" charset="0"/>
            </a:endParaRPr>
          </a:p>
          <a:p>
            <a:pPr marL="457200" lvl="0" indent="-457200">
              <a:buAutoNum type="arabicPeriod"/>
            </a:pPr>
            <a:r>
              <a:rPr lang="en-US" sz="2200" dirty="0">
                <a:latin typeface="Cambria" pitchFamily="18" charset="0"/>
                <a:ea typeface="Cambria" pitchFamily="18" charset="0"/>
              </a:rPr>
              <a:t>To prevent and control water pollution</a:t>
            </a:r>
          </a:p>
          <a:p>
            <a:pPr marL="457200" lvl="0" indent="-457200">
              <a:buAutoNum type="arabicPeriod"/>
            </a:pPr>
            <a:endParaRPr lang="en-US" sz="2200" dirty="0">
              <a:latin typeface="Cambria" pitchFamily="18" charset="0"/>
              <a:ea typeface="Cambria" pitchFamily="18" charset="0"/>
            </a:endParaRPr>
          </a:p>
          <a:p>
            <a:pPr lvl="0"/>
            <a:r>
              <a:rPr lang="en-US" sz="2200" dirty="0">
                <a:latin typeface="Cambria" pitchFamily="18" charset="0"/>
                <a:ea typeface="Cambria" pitchFamily="18" charset="0"/>
              </a:rPr>
              <a:t>2. To establish Central and State boards for the prevention and control of water pollution </a:t>
            </a:r>
          </a:p>
          <a:p>
            <a:pPr lvl="0"/>
            <a:endParaRPr lang="en-US" sz="2200" dirty="0">
              <a:latin typeface="Cambria" pitchFamily="18" charset="0"/>
              <a:ea typeface="Cambria" pitchFamily="18" charset="0"/>
            </a:endParaRPr>
          </a:p>
          <a:p>
            <a:pPr lvl="0"/>
            <a:r>
              <a:rPr lang="en-US" sz="2200" dirty="0">
                <a:latin typeface="Cambria" pitchFamily="18" charset="0"/>
                <a:ea typeface="Cambria" pitchFamily="18" charset="0"/>
              </a:rPr>
              <a:t>3. To provide and confer powers and functions to the Central and State board to restore wholesomeness of water.</a:t>
            </a:r>
          </a:p>
          <a:p>
            <a:r>
              <a:rPr lang="en-US" b="1" i="1" dirty="0">
                <a:latin typeface="Cambria" pitchFamily="18" charset="0"/>
                <a:ea typeface="Cambria" pitchFamily="18" charset="0"/>
              </a:rPr>
              <a:t> </a:t>
            </a:r>
            <a:endParaRPr lang="en-US" dirty="0">
              <a:latin typeface="Cambria" pitchFamily="18" charset="0"/>
              <a:ea typeface="Cambria" pitchFamily="18" charset="0"/>
            </a:endParaRPr>
          </a:p>
        </p:txBody>
      </p:sp>
    </p:spTree>
    <p:extLst>
      <p:ext uri="{BB962C8B-B14F-4D97-AF65-F5344CB8AC3E}">
        <p14:creationId xmlns:p14="http://schemas.microsoft.com/office/powerpoint/2010/main" val="134507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 calcmode="lin" valueType="num">
                                      <p:cBhvr additive="base">
                                        <p:cTn id="2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 calcmode="lin" valueType="num">
                                      <p:cBhvr additive="base">
                                        <p:cTn id="2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 calcmode="lin" valueType="num">
                                      <p:cBhvr additive="base">
                                        <p:cTn id="3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533401"/>
            <a:ext cx="10972800" cy="5847755"/>
          </a:xfrm>
          <a:prstGeom prst="rect">
            <a:avLst/>
          </a:prstGeom>
        </p:spPr>
        <p:txBody>
          <a:bodyPr wrap="square">
            <a:spAutoFit/>
          </a:bodyPr>
          <a:lstStyle/>
          <a:p>
            <a:r>
              <a:rPr lang="en-US" sz="2200" b="1" dirty="0">
                <a:solidFill>
                  <a:srgbClr val="7030A0"/>
                </a:solidFill>
                <a:latin typeface="Cambria" pitchFamily="18" charset="0"/>
                <a:ea typeface="Cambria" pitchFamily="18" charset="0"/>
              </a:rPr>
              <a:t>Wild Life (Protection) Act, 1972:</a:t>
            </a:r>
          </a:p>
          <a:p>
            <a:r>
              <a:rPr lang="en-US" sz="2200" dirty="0">
                <a:latin typeface="Cambria" pitchFamily="18" charset="0"/>
                <a:ea typeface="Cambria" pitchFamily="18" charset="0"/>
              </a:rPr>
              <a:t>Came into force on 9th December 1972 in all states and union territories of India, except the state of Jammu and Kashmir.</a:t>
            </a:r>
          </a:p>
          <a:p>
            <a:r>
              <a:rPr lang="en-US" sz="2200" dirty="0">
                <a:latin typeface="Cambria" pitchFamily="18" charset="0"/>
                <a:ea typeface="Cambria" pitchFamily="18" charset="0"/>
              </a:rPr>
              <a:t>Amended in the years 1982 and 1986.</a:t>
            </a:r>
          </a:p>
          <a:p>
            <a:r>
              <a:rPr lang="en-US" sz="2200" dirty="0">
                <a:latin typeface="Cambria" pitchFamily="18" charset="0"/>
                <a:ea typeface="Cambria" pitchFamily="18" charset="0"/>
              </a:rPr>
              <a:t>The main aim of this act is to assure conservation and management of wild life. </a:t>
            </a:r>
          </a:p>
          <a:p>
            <a:r>
              <a:rPr lang="en-US" sz="2200" dirty="0">
                <a:latin typeface="Cambria" pitchFamily="18" charset="0"/>
                <a:ea typeface="Cambria" pitchFamily="18" charset="0"/>
              </a:rPr>
              <a:t> </a:t>
            </a:r>
          </a:p>
          <a:p>
            <a:r>
              <a:rPr lang="en-US" sz="2200" dirty="0">
                <a:latin typeface="Cambria" pitchFamily="18" charset="0"/>
                <a:ea typeface="Cambria" pitchFamily="18" charset="0"/>
              </a:rPr>
              <a:t>The major activities under this act are as follows:</a:t>
            </a:r>
          </a:p>
          <a:p>
            <a:pPr lvl="0"/>
            <a:r>
              <a:rPr lang="en-US" sz="2200" dirty="0">
                <a:latin typeface="Cambria" pitchFamily="18" charset="0"/>
                <a:ea typeface="Cambria" pitchFamily="18" charset="0"/>
              </a:rPr>
              <a:t>1. Major protected areas like National parks, Sanctuaries, Biosphere Reserves were developed.</a:t>
            </a:r>
          </a:p>
          <a:p>
            <a:pPr lvl="0"/>
            <a:r>
              <a:rPr lang="en-US" sz="2200" dirty="0">
                <a:latin typeface="Cambria" pitchFamily="18" charset="0"/>
                <a:ea typeface="Cambria" pitchFamily="18" charset="0"/>
              </a:rPr>
              <a:t>2. Protection to endangered plants and animals.</a:t>
            </a:r>
          </a:p>
          <a:p>
            <a:pPr lvl="0"/>
            <a:r>
              <a:rPr lang="en-US" sz="2200" dirty="0">
                <a:latin typeface="Cambria" pitchFamily="18" charset="0"/>
                <a:ea typeface="Cambria" pitchFamily="18" charset="0"/>
              </a:rPr>
              <a:t>3. There is provision for trade and commerce in some wildlife species with license for sale, transfer etc.</a:t>
            </a:r>
          </a:p>
          <a:p>
            <a:pPr lvl="0"/>
            <a:r>
              <a:rPr lang="en-US" sz="2200" dirty="0">
                <a:latin typeface="Cambria" pitchFamily="18" charset="0"/>
                <a:ea typeface="Cambria" pitchFamily="18" charset="0"/>
              </a:rPr>
              <a:t>4. Grant of permit to hunt the animals for special purpose like collection of specimens for recognized Zoo or for Museum.</a:t>
            </a:r>
          </a:p>
          <a:p>
            <a:pPr lvl="0"/>
            <a:r>
              <a:rPr lang="en-US" sz="2200" dirty="0">
                <a:latin typeface="Cambria" pitchFamily="18" charset="0"/>
                <a:ea typeface="Cambria" pitchFamily="18" charset="0"/>
              </a:rPr>
              <a:t>5. Hunting of wild animals to be banned.</a:t>
            </a:r>
          </a:p>
          <a:p>
            <a:pPr lvl="0"/>
            <a:r>
              <a:rPr lang="en-US" sz="2200" dirty="0">
                <a:latin typeface="Cambria" pitchFamily="18" charset="0"/>
                <a:ea typeface="Cambria" pitchFamily="18" charset="0"/>
              </a:rPr>
              <a:t>6. There is total restriction of entry in sanctuary.</a:t>
            </a:r>
          </a:p>
          <a:p>
            <a:pPr lvl="0"/>
            <a:r>
              <a:rPr lang="en-US" sz="2200" dirty="0">
                <a:latin typeface="Cambria" pitchFamily="18" charset="0"/>
                <a:ea typeface="Cambria" pitchFamily="18" charset="0"/>
              </a:rPr>
              <a:t>Central Zoo authority was also formed.</a:t>
            </a:r>
          </a:p>
        </p:txBody>
      </p:sp>
    </p:spTree>
    <p:extLst>
      <p:ext uri="{BB962C8B-B14F-4D97-AF65-F5344CB8AC3E}">
        <p14:creationId xmlns:p14="http://schemas.microsoft.com/office/powerpoint/2010/main" val="423582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500"/>
                                        <p:tgtEl>
                                          <p:spTgt spid="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 calcmode="lin" valueType="num">
                                      <p:cBhvr additive="base">
                                        <p:cTn id="3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 calcmode="lin" valueType="num">
                                      <p:cBhvr additive="base">
                                        <p:cTn id="4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Effect transition="in" filter="fade">
                                      <p:cBhvr>
                                        <p:cTn id="51" dur="500"/>
                                        <p:tgtEl>
                                          <p:spTgt spid="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
                                            <p:txEl>
                                              <p:pRg st="9" end="9"/>
                                            </p:txEl>
                                          </p:spTgt>
                                        </p:tgtEl>
                                        <p:attrNameLst>
                                          <p:attrName>style.visibility</p:attrName>
                                        </p:attrNameLst>
                                      </p:cBhvr>
                                      <p:to>
                                        <p:strVal val="visible"/>
                                      </p:to>
                                    </p:set>
                                    <p:animEffect transition="in" filter="fade">
                                      <p:cBhvr>
                                        <p:cTn id="56" dur="500"/>
                                        <p:tgtEl>
                                          <p:spTgt spid="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animEffect transition="in" filter="fade">
                                      <p:cBhvr>
                                        <p:cTn id="61" dur="500"/>
                                        <p:tgtEl>
                                          <p:spTgt spid="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
                                            <p:txEl>
                                              <p:pRg st="11" end="11"/>
                                            </p:txEl>
                                          </p:spTgt>
                                        </p:tgtEl>
                                        <p:attrNameLst>
                                          <p:attrName>style.visibility</p:attrName>
                                        </p:attrNameLst>
                                      </p:cBhvr>
                                      <p:to>
                                        <p:strVal val="visible"/>
                                      </p:to>
                                    </p:set>
                                    <p:animEffect transition="in" filter="fade">
                                      <p:cBhvr>
                                        <p:cTn id="66" dur="500"/>
                                        <p:tgtEl>
                                          <p:spTgt spid="2">
                                            <p:txEl>
                                              <p:pRg st="11" end="11"/>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2">
                                            <p:txEl>
                                              <p:pRg st="12" end="12"/>
                                            </p:txEl>
                                          </p:spTgt>
                                        </p:tgtEl>
                                        <p:attrNameLst>
                                          <p:attrName>style.visibility</p:attrName>
                                        </p:attrNameLst>
                                      </p:cBhvr>
                                      <p:to>
                                        <p:strVal val="visible"/>
                                      </p:to>
                                    </p:set>
                                    <p:animEffect transition="in" filter="fade">
                                      <p:cBhvr>
                                        <p:cTn id="69"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0595" y="661802"/>
            <a:ext cx="11582400" cy="4832092"/>
          </a:xfrm>
          <a:prstGeom prst="rect">
            <a:avLst/>
          </a:prstGeom>
        </p:spPr>
        <p:txBody>
          <a:bodyPr wrap="square">
            <a:spAutoFit/>
          </a:bodyPr>
          <a:lstStyle/>
          <a:p>
            <a:pPr algn="just"/>
            <a:r>
              <a:rPr lang="en-US" sz="2200" b="1" dirty="0">
                <a:solidFill>
                  <a:srgbClr val="7030A0"/>
                </a:solidFill>
                <a:latin typeface="Cambria" pitchFamily="18" charset="0"/>
                <a:ea typeface="Cambria" pitchFamily="18" charset="0"/>
              </a:rPr>
              <a:t>Forest Conservation Act, 1980:</a:t>
            </a:r>
          </a:p>
          <a:p>
            <a:pPr algn="just"/>
            <a:endParaRPr lang="en-US" sz="2200" dirty="0">
              <a:latin typeface="Cambria" pitchFamily="18" charset="0"/>
              <a:ea typeface="Cambria" pitchFamily="18" charset="0"/>
            </a:endParaRPr>
          </a:p>
          <a:p>
            <a:pPr algn="just"/>
            <a:r>
              <a:rPr lang="en-US" sz="2200" dirty="0">
                <a:latin typeface="Cambria" pitchFamily="18" charset="0"/>
                <a:ea typeface="Cambria" pitchFamily="18" charset="0"/>
              </a:rPr>
              <a:t>In spite of enforcement of Indian Forest Act, 1927, and National Forest Policy, 1952, deforestation continued.  </a:t>
            </a:r>
          </a:p>
          <a:p>
            <a:pPr algn="just"/>
            <a:endParaRPr lang="en-US" sz="2200" dirty="0">
              <a:latin typeface="Cambria" pitchFamily="18" charset="0"/>
              <a:ea typeface="Cambria" pitchFamily="18" charset="0"/>
            </a:endParaRPr>
          </a:p>
          <a:p>
            <a:pPr algn="just"/>
            <a:r>
              <a:rPr lang="en-US" sz="2200" dirty="0">
                <a:latin typeface="Cambria" pitchFamily="18" charset="0"/>
                <a:ea typeface="Cambria" pitchFamily="18" charset="0"/>
              </a:rPr>
              <a:t>To solve this problem, forest conservation ordinance, 1980, was passed by the president of India, which was later accepted as Forest Conservation Act, 1980.  </a:t>
            </a:r>
          </a:p>
          <a:p>
            <a:pPr algn="just"/>
            <a:endParaRPr lang="en-US" sz="2200" dirty="0">
              <a:latin typeface="Cambria" pitchFamily="18" charset="0"/>
              <a:ea typeface="Cambria" pitchFamily="18" charset="0"/>
            </a:endParaRPr>
          </a:p>
          <a:p>
            <a:pPr algn="just"/>
            <a:r>
              <a:rPr lang="en-US" sz="2200" dirty="0">
                <a:latin typeface="Cambria" pitchFamily="18" charset="0"/>
                <a:ea typeface="Cambria" pitchFamily="18" charset="0"/>
              </a:rPr>
              <a:t>This act came into force on 25</a:t>
            </a:r>
            <a:r>
              <a:rPr lang="en-US" sz="2200" baseline="30000" dirty="0">
                <a:latin typeface="Cambria" pitchFamily="18" charset="0"/>
                <a:ea typeface="Cambria" pitchFamily="18" charset="0"/>
              </a:rPr>
              <a:t>th</a:t>
            </a:r>
            <a:r>
              <a:rPr lang="en-US" sz="2200" dirty="0">
                <a:latin typeface="Cambria" pitchFamily="18" charset="0"/>
                <a:ea typeface="Cambria" pitchFamily="18" charset="0"/>
              </a:rPr>
              <a:t> October 1980.  </a:t>
            </a:r>
          </a:p>
          <a:p>
            <a:pPr algn="just"/>
            <a:endParaRPr lang="en-US" sz="2200" dirty="0">
              <a:latin typeface="Cambria" pitchFamily="18" charset="0"/>
              <a:ea typeface="Cambria" pitchFamily="18" charset="0"/>
            </a:endParaRPr>
          </a:p>
          <a:p>
            <a:pPr algn="just"/>
            <a:r>
              <a:rPr lang="en-US" sz="2200" dirty="0">
                <a:latin typeface="Cambria" pitchFamily="18" charset="0"/>
                <a:ea typeface="Cambria" pitchFamily="18" charset="0"/>
              </a:rPr>
              <a:t>This act extended to all Indian states and Union territories except the state of Jammu and Kashmir.  </a:t>
            </a:r>
          </a:p>
          <a:p>
            <a:pPr algn="just"/>
            <a:endParaRPr lang="en-US" sz="2200" dirty="0">
              <a:latin typeface="Cambria" pitchFamily="18" charset="0"/>
              <a:ea typeface="Cambria" pitchFamily="18" charset="0"/>
            </a:endParaRPr>
          </a:p>
          <a:p>
            <a:pPr algn="just"/>
            <a:r>
              <a:rPr lang="en-US" sz="2200" dirty="0">
                <a:latin typeface="Cambria" pitchFamily="18" charset="0"/>
                <a:ea typeface="Cambria" pitchFamily="18" charset="0"/>
              </a:rPr>
              <a:t>This act was amended in 1988.  </a:t>
            </a:r>
          </a:p>
        </p:txBody>
      </p:sp>
    </p:spTree>
    <p:extLst>
      <p:ext uri="{BB962C8B-B14F-4D97-AF65-F5344CB8AC3E}">
        <p14:creationId xmlns:p14="http://schemas.microsoft.com/office/powerpoint/2010/main" val="14857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32D7-7409-4387-B462-CE08D0F05DAD}"/>
              </a:ext>
            </a:extLst>
          </p:cNvPr>
          <p:cNvSpPr>
            <a:spLocks noGrp="1"/>
          </p:cNvSpPr>
          <p:nvPr>
            <p:ph type="title"/>
          </p:nvPr>
        </p:nvSpPr>
        <p:spPr>
          <a:xfrm>
            <a:off x="1524001" y="157022"/>
            <a:ext cx="9144000" cy="822036"/>
          </a:xfrm>
        </p:spPr>
        <p:txBody>
          <a:bodyPr/>
          <a:lstStyle/>
          <a:p>
            <a:pPr algn="ctr"/>
            <a:r>
              <a:rPr lang="en-US" b="1" dirty="0">
                <a:solidFill>
                  <a:schemeClr val="accent2"/>
                </a:solidFill>
              </a:rPr>
              <a:t>Lithosphere (Land)</a:t>
            </a:r>
            <a:r>
              <a:rPr lang="en-US" dirty="0">
                <a:solidFill>
                  <a:schemeClr val="accent2"/>
                </a:solidFill>
              </a:rPr>
              <a:t>:</a:t>
            </a:r>
            <a:endParaRPr lang="en-IN" dirty="0"/>
          </a:p>
        </p:txBody>
      </p:sp>
      <p:sp>
        <p:nvSpPr>
          <p:cNvPr id="3" name="Content Placeholder 2">
            <a:extLst>
              <a:ext uri="{FF2B5EF4-FFF2-40B4-BE49-F238E27FC236}">
                <a16:creationId xmlns:a16="http://schemas.microsoft.com/office/drawing/2014/main" id="{C68CEAB4-9AEE-414B-A271-225FC0769587}"/>
              </a:ext>
            </a:extLst>
          </p:cNvPr>
          <p:cNvSpPr>
            <a:spLocks noGrp="1"/>
          </p:cNvSpPr>
          <p:nvPr>
            <p:ph idx="1"/>
          </p:nvPr>
        </p:nvSpPr>
        <p:spPr>
          <a:xfrm>
            <a:off x="1644068" y="637316"/>
            <a:ext cx="3943932" cy="3731492"/>
          </a:xfrm>
        </p:spPr>
        <p:txBody>
          <a:bodyPr>
            <a:noAutofit/>
          </a:bodyPr>
          <a:lstStyle/>
          <a:p>
            <a:pPr marL="0" indent="0">
              <a:buNone/>
            </a:pPr>
            <a:r>
              <a:rPr lang="en-US" sz="1400" dirty="0"/>
              <a:t>The Lithosphere is the solid shell of inorganic material on the surface of the earth. It is composed of soil particles and the underlying rocks down to a depth of 50km.</a:t>
            </a:r>
            <a:br>
              <a:rPr lang="en-US" sz="1400" dirty="0"/>
            </a:br>
            <a:r>
              <a:rPr lang="en-US" sz="1400" dirty="0"/>
              <a:t>The uppermost part of the solid earth, consisting of weathered rocks, minerals and organic matters together, is known as soil. </a:t>
            </a:r>
          </a:p>
          <a:p>
            <a:pPr marL="0" indent="0">
              <a:buNone/>
            </a:pPr>
            <a:r>
              <a:rPr lang="en-US" sz="1400" dirty="0"/>
              <a:t>Land is very important for use in agriculture, industrialization, transportation, recreation, etc.</a:t>
            </a:r>
            <a:br>
              <a:rPr lang="en-US" sz="1400" dirty="0"/>
            </a:br>
            <a:r>
              <a:rPr lang="en-US" sz="1400" dirty="0"/>
              <a:t>The interior of the lithosphere consists of mantle followed by core.</a:t>
            </a:r>
            <a:br>
              <a:rPr lang="en-US" sz="1400" dirty="0"/>
            </a:br>
            <a:r>
              <a:rPr lang="en-US" sz="1400" b="1" dirty="0" err="1"/>
              <a:t>Crust:</a:t>
            </a:r>
            <a:r>
              <a:rPr lang="en-US" sz="1400" dirty="0" err="1"/>
              <a:t>It</a:t>
            </a:r>
            <a:r>
              <a:rPr lang="en-US" sz="1400" dirty="0"/>
              <a:t> is a solid outer layer or hard outer Covering surface of the earth.</a:t>
            </a:r>
            <a:br>
              <a:rPr lang="en-US" sz="1400" dirty="0"/>
            </a:br>
            <a:r>
              <a:rPr lang="en-US" sz="1400" dirty="0"/>
              <a:t>Thickness: Minimum: 5 km i.e., beneath the ocean. </a:t>
            </a:r>
          </a:p>
          <a:p>
            <a:pPr marL="0" indent="0">
              <a:buNone/>
            </a:pPr>
            <a:r>
              <a:rPr lang="en-US" sz="1400" dirty="0"/>
              <a:t>Oceanic Crust, Density: 3 to 3.3 g/cc</a:t>
            </a:r>
            <a:br>
              <a:rPr lang="en-US" sz="1400" dirty="0"/>
            </a:br>
            <a:r>
              <a:rPr lang="en-US" sz="1400" dirty="0"/>
              <a:t>Maximum: ≈ 80 to 100km i.e., at the highest mountain ranges. </a:t>
            </a:r>
          </a:p>
          <a:p>
            <a:pPr marL="0" indent="0">
              <a:buNone/>
            </a:pPr>
            <a:r>
              <a:rPr lang="en-US" sz="1400" dirty="0"/>
              <a:t>Continental Crust, Density: 2.7 to 3 g/cc</a:t>
            </a:r>
            <a:endParaRPr lang="en-IN" sz="1400" dirty="0"/>
          </a:p>
        </p:txBody>
      </p:sp>
      <p:pic>
        <p:nvPicPr>
          <p:cNvPr id="5" name="Picture 4">
            <a:extLst>
              <a:ext uri="{FF2B5EF4-FFF2-40B4-BE49-F238E27FC236}">
                <a16:creationId xmlns:a16="http://schemas.microsoft.com/office/drawing/2014/main" id="{0C030046-E860-42DE-86F7-425377064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032" y="1040537"/>
            <a:ext cx="5148000" cy="3539258"/>
          </a:xfrm>
          <a:prstGeom prst="rect">
            <a:avLst/>
          </a:prstGeom>
        </p:spPr>
      </p:pic>
      <p:sp>
        <p:nvSpPr>
          <p:cNvPr id="6" name="TextBox 5">
            <a:extLst>
              <a:ext uri="{FF2B5EF4-FFF2-40B4-BE49-F238E27FC236}">
                <a16:creationId xmlns:a16="http://schemas.microsoft.com/office/drawing/2014/main" id="{A28B9141-0FB6-4FF8-A7D4-5A206D90C812}"/>
              </a:ext>
            </a:extLst>
          </p:cNvPr>
          <p:cNvSpPr txBox="1"/>
          <p:nvPr/>
        </p:nvSpPr>
        <p:spPr>
          <a:xfrm>
            <a:off x="1939634" y="5126179"/>
            <a:ext cx="8829968" cy="1600438"/>
          </a:xfrm>
          <a:prstGeom prst="rect">
            <a:avLst/>
          </a:prstGeom>
          <a:noFill/>
        </p:spPr>
        <p:txBody>
          <a:bodyPr wrap="square" rtlCol="0">
            <a:spAutoFit/>
          </a:bodyPr>
          <a:lstStyle/>
          <a:p>
            <a:br>
              <a:rPr lang="en-US" sz="1400" dirty="0"/>
            </a:br>
            <a:r>
              <a:rPr lang="en-US" sz="1400" b="1" dirty="0"/>
              <a:t>Mantle: </a:t>
            </a:r>
            <a:r>
              <a:rPr lang="en-US" sz="1400" dirty="0"/>
              <a:t>Thickness: ≈ 2900 km, Average density: 3 to 5.5 g/cc</a:t>
            </a:r>
            <a:br>
              <a:rPr lang="en-US" sz="1400" dirty="0"/>
            </a:br>
            <a:r>
              <a:rPr lang="en-US" sz="1400" dirty="0"/>
              <a:t>Temperature: ≈ 7000C to 18000C</a:t>
            </a:r>
            <a:br>
              <a:rPr lang="en-US" sz="1400" dirty="0"/>
            </a:br>
            <a:r>
              <a:rPr lang="en-US" sz="1400" b="1" dirty="0"/>
              <a:t>Core: </a:t>
            </a:r>
            <a:r>
              <a:rPr lang="en-US" sz="1400" dirty="0"/>
              <a:t>Begins at a depth of 2900 km.</a:t>
            </a:r>
            <a:br>
              <a:rPr lang="en-US" sz="1400" dirty="0"/>
            </a:br>
            <a:r>
              <a:rPr lang="en-US" sz="1400" dirty="0" err="1"/>
              <a:t>i</a:t>
            </a:r>
            <a:r>
              <a:rPr lang="en-US" sz="1400" dirty="0"/>
              <a:t>) Outer core: ≈ 2300km, Density=10 to 12g/cc, Composition: Fe, Ni, S and Oxygen</a:t>
            </a:r>
            <a:br>
              <a:rPr lang="en-US" sz="1400" dirty="0"/>
            </a:br>
            <a:r>
              <a:rPr lang="en-US" sz="1400" dirty="0"/>
              <a:t>ii) Inner core: ≈ 1200km, Density=12 to 13g/cc, Composition: Fe and Nickel.</a:t>
            </a:r>
            <a:br>
              <a:rPr lang="en-US" sz="1400" dirty="0"/>
            </a:br>
            <a:r>
              <a:rPr lang="en-US" sz="1400" dirty="0"/>
              <a:t>Temperature: ≈ 40000C to 57000C</a:t>
            </a:r>
            <a:endParaRPr lang="en-IN" sz="1400" dirty="0"/>
          </a:p>
        </p:txBody>
      </p:sp>
    </p:spTree>
    <p:extLst>
      <p:ext uri="{BB962C8B-B14F-4D97-AF65-F5344CB8AC3E}">
        <p14:creationId xmlns:p14="http://schemas.microsoft.com/office/powerpoint/2010/main" val="3170208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0708" y="255856"/>
            <a:ext cx="10871200" cy="5909310"/>
          </a:xfrm>
          <a:prstGeom prst="rect">
            <a:avLst/>
          </a:prstGeom>
        </p:spPr>
        <p:txBody>
          <a:bodyPr wrap="square">
            <a:spAutoFit/>
          </a:bodyPr>
          <a:lstStyle/>
          <a:p>
            <a:r>
              <a:rPr lang="en-US" sz="2400" b="1" dirty="0">
                <a:solidFill>
                  <a:srgbClr val="7030A0"/>
                </a:solidFill>
                <a:latin typeface="Cambria" pitchFamily="18" charset="0"/>
                <a:ea typeface="Cambria" pitchFamily="18" charset="0"/>
              </a:rPr>
              <a:t>The main aims and the features of this act include:</a:t>
            </a:r>
          </a:p>
          <a:p>
            <a:endParaRPr lang="en-US" sz="2400" dirty="0">
              <a:solidFill>
                <a:srgbClr val="7030A0"/>
              </a:solidFill>
              <a:latin typeface="Cambria" pitchFamily="18" charset="0"/>
              <a:ea typeface="Cambria" pitchFamily="18" charset="0"/>
            </a:endParaRPr>
          </a:p>
          <a:p>
            <a:pPr lvl="0">
              <a:lnSpc>
                <a:spcPct val="150000"/>
              </a:lnSpc>
            </a:pPr>
            <a:r>
              <a:rPr lang="en-US" sz="2200" dirty="0">
                <a:latin typeface="Cambria" pitchFamily="18" charset="0"/>
                <a:ea typeface="Cambria" pitchFamily="18" charset="0"/>
              </a:rPr>
              <a:t>1. Effective measures to control deforestation is the main aim of this act.</a:t>
            </a:r>
          </a:p>
          <a:p>
            <a:pPr lvl="0">
              <a:lnSpc>
                <a:spcPct val="150000"/>
              </a:lnSpc>
            </a:pPr>
            <a:r>
              <a:rPr lang="en-US" sz="2200" dirty="0">
                <a:latin typeface="Cambria" pitchFamily="18" charset="0"/>
                <a:ea typeface="Cambria" pitchFamily="18" charset="0"/>
              </a:rPr>
              <a:t>2. The provisions of this act are effective for all kinds of forests.</a:t>
            </a:r>
          </a:p>
          <a:p>
            <a:pPr lvl="0">
              <a:lnSpc>
                <a:spcPct val="150000"/>
              </a:lnSpc>
            </a:pPr>
            <a:r>
              <a:rPr lang="en-US" sz="2200" dirty="0">
                <a:latin typeface="Cambria" pitchFamily="18" charset="0"/>
                <a:ea typeface="Cambria" pitchFamily="18" charset="0"/>
              </a:rPr>
              <a:t>Forests shall be considered as natural resource and not an economic resource.</a:t>
            </a:r>
          </a:p>
          <a:p>
            <a:pPr lvl="0">
              <a:lnSpc>
                <a:spcPct val="150000"/>
              </a:lnSpc>
            </a:pPr>
            <a:r>
              <a:rPr lang="en-US" sz="2200" dirty="0">
                <a:latin typeface="Cambria" pitchFamily="18" charset="0"/>
                <a:ea typeface="Cambria" pitchFamily="18" charset="0"/>
              </a:rPr>
              <a:t>3. State government or any other authority needs to take prior approval of central government for using forest land for non forestry purposes.</a:t>
            </a:r>
          </a:p>
          <a:p>
            <a:pPr lvl="0">
              <a:lnSpc>
                <a:spcPct val="150000"/>
              </a:lnSpc>
            </a:pPr>
            <a:r>
              <a:rPr lang="en-US" sz="2200" dirty="0">
                <a:latin typeface="Cambria" pitchFamily="18" charset="0"/>
                <a:ea typeface="Cambria" pitchFamily="18" charset="0"/>
              </a:rPr>
              <a:t>4. Permission in such cases may be granted only for development activities and only when there exists enough provision of reforestation in an equivalent area.</a:t>
            </a:r>
          </a:p>
          <a:p>
            <a:pPr lvl="0">
              <a:lnSpc>
                <a:spcPct val="150000"/>
              </a:lnSpc>
            </a:pPr>
            <a:r>
              <a:rPr lang="en-US" sz="2200" dirty="0">
                <a:latin typeface="Cambria" pitchFamily="18" charset="0"/>
                <a:ea typeface="Cambria" pitchFamily="18" charset="0"/>
              </a:rPr>
              <a:t>5. Whoever fails to comply with or contravenes this act shall be punished.</a:t>
            </a:r>
          </a:p>
          <a:p>
            <a:pPr lvl="0">
              <a:lnSpc>
                <a:spcPct val="150000"/>
              </a:lnSpc>
            </a:pPr>
            <a:r>
              <a:rPr lang="en-US" sz="2200" dirty="0">
                <a:latin typeface="Cambria" pitchFamily="18" charset="0"/>
                <a:ea typeface="Cambria" pitchFamily="18" charset="0"/>
              </a:rPr>
              <a:t>6. This act has provisions to restrict encroachment of forest lands by landless tribal people.</a:t>
            </a:r>
          </a:p>
        </p:txBody>
      </p:sp>
    </p:spTree>
    <p:extLst>
      <p:ext uri="{BB962C8B-B14F-4D97-AF65-F5344CB8AC3E}">
        <p14:creationId xmlns:p14="http://schemas.microsoft.com/office/powerpoint/2010/main" val="317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42" y="333138"/>
            <a:ext cx="11769635" cy="5509200"/>
          </a:xfrm>
          <a:prstGeom prst="rect">
            <a:avLst/>
          </a:prstGeom>
        </p:spPr>
        <p:txBody>
          <a:bodyPr wrap="square">
            <a:spAutoFit/>
          </a:bodyPr>
          <a:lstStyle/>
          <a:p>
            <a:pPr algn="just"/>
            <a:r>
              <a:rPr lang="en-US" sz="2200" b="1" dirty="0">
                <a:solidFill>
                  <a:srgbClr val="7030A0"/>
                </a:solidFill>
                <a:latin typeface="Cambria" pitchFamily="18" charset="0"/>
                <a:ea typeface="Cambria" pitchFamily="18" charset="0"/>
              </a:rPr>
              <a:t>Air (Prevention and Control of pollution) Act, 1981:</a:t>
            </a:r>
            <a:endParaRPr lang="en-US" sz="2200" dirty="0">
              <a:solidFill>
                <a:srgbClr val="7030A0"/>
              </a:solidFill>
              <a:latin typeface="Cambria" pitchFamily="18" charset="0"/>
              <a:ea typeface="Cambria" pitchFamily="18" charset="0"/>
            </a:endParaRPr>
          </a:p>
          <a:p>
            <a:pPr algn="just"/>
            <a:r>
              <a:rPr lang="en-US" sz="2200" dirty="0">
                <a:latin typeface="Cambria" pitchFamily="18" charset="0"/>
                <a:ea typeface="Cambria" pitchFamily="18" charset="0"/>
              </a:rPr>
              <a:t>It includes the preservation of the quality of air and control of Air Pollution. </a:t>
            </a:r>
          </a:p>
          <a:p>
            <a:pPr algn="just"/>
            <a:r>
              <a:rPr lang="en-US" sz="2200" dirty="0">
                <a:latin typeface="Cambria" pitchFamily="18" charset="0"/>
                <a:ea typeface="Cambria" pitchFamily="18" charset="0"/>
              </a:rPr>
              <a:t> </a:t>
            </a:r>
          </a:p>
          <a:p>
            <a:pPr algn="just"/>
            <a:r>
              <a:rPr lang="en-US" sz="2200" b="1" dirty="0">
                <a:latin typeface="Cambria" pitchFamily="18" charset="0"/>
                <a:ea typeface="Cambria" pitchFamily="18" charset="0"/>
              </a:rPr>
              <a:t>Objectives:</a:t>
            </a:r>
            <a:endParaRPr lang="en-US" sz="2200" dirty="0">
              <a:latin typeface="Cambria" pitchFamily="18" charset="0"/>
              <a:ea typeface="Cambria" pitchFamily="18" charset="0"/>
            </a:endParaRPr>
          </a:p>
          <a:p>
            <a:pPr lvl="0" algn="just"/>
            <a:r>
              <a:rPr lang="en-US" sz="2200" dirty="0">
                <a:latin typeface="Cambria" pitchFamily="18" charset="0"/>
                <a:ea typeface="Cambria" pitchFamily="18" charset="0"/>
              </a:rPr>
              <a:t>1. prevention, control and abatement of air pollution.</a:t>
            </a:r>
          </a:p>
          <a:p>
            <a:pPr lvl="0" algn="just"/>
            <a:r>
              <a:rPr lang="en-US" sz="2200" dirty="0">
                <a:latin typeface="Cambria" pitchFamily="18" charset="0"/>
                <a:ea typeface="Cambria" pitchFamily="18" charset="0"/>
              </a:rPr>
              <a:t>2. establishment of Central and State Boards.</a:t>
            </a:r>
          </a:p>
          <a:p>
            <a:pPr lvl="0" algn="just"/>
            <a:r>
              <a:rPr lang="en-US" sz="2200" dirty="0">
                <a:latin typeface="Cambria" pitchFamily="18" charset="0"/>
                <a:ea typeface="Cambria" pitchFamily="18" charset="0"/>
              </a:rPr>
              <a:t>3. </a:t>
            </a:r>
            <a:r>
              <a:rPr lang="en-US" sz="2200" dirty="0" err="1">
                <a:latin typeface="Cambria" pitchFamily="18" charset="0"/>
                <a:ea typeface="Cambria" pitchFamily="18" charset="0"/>
              </a:rPr>
              <a:t>Ptovide</a:t>
            </a:r>
            <a:r>
              <a:rPr lang="en-US" sz="2200" dirty="0">
                <a:latin typeface="Cambria" pitchFamily="18" charset="0"/>
                <a:ea typeface="Cambria" pitchFamily="18" charset="0"/>
              </a:rPr>
              <a:t> conferring powers and functions to central and state boards.</a:t>
            </a:r>
          </a:p>
          <a:p>
            <a:pPr lvl="0" algn="just"/>
            <a:r>
              <a:rPr lang="en-US" sz="2200" dirty="0">
                <a:latin typeface="Cambria" pitchFamily="18" charset="0"/>
                <a:ea typeface="Cambria" pitchFamily="18" charset="0"/>
              </a:rPr>
              <a:t>4. To lay down the standards to maintain the quality of air.</a:t>
            </a:r>
          </a:p>
          <a:p>
            <a:pPr lvl="0" algn="just"/>
            <a:endParaRPr lang="en-US" sz="2200" dirty="0">
              <a:latin typeface="Cambria" pitchFamily="18" charset="0"/>
              <a:ea typeface="Cambria" pitchFamily="18" charset="0"/>
            </a:endParaRPr>
          </a:p>
          <a:p>
            <a:pPr algn="just"/>
            <a:r>
              <a:rPr lang="en-US" sz="2200" dirty="0">
                <a:latin typeface="Cambria" pitchFamily="18" charset="0"/>
                <a:ea typeface="Cambria" pitchFamily="18" charset="0"/>
              </a:rPr>
              <a:t> Many other acts were also enacted to prevent the environmental pollution such as </a:t>
            </a:r>
          </a:p>
          <a:p>
            <a:pPr lvl="0" algn="just"/>
            <a:r>
              <a:rPr lang="en-US" sz="2200" dirty="0">
                <a:latin typeface="Cambria" pitchFamily="18" charset="0"/>
                <a:ea typeface="Cambria" pitchFamily="18" charset="0"/>
              </a:rPr>
              <a:t>	1. Public liability insurance act (1991)</a:t>
            </a:r>
          </a:p>
          <a:p>
            <a:pPr lvl="0" algn="just"/>
            <a:r>
              <a:rPr lang="en-US" sz="2200" dirty="0">
                <a:latin typeface="Cambria" pitchFamily="18" charset="0"/>
                <a:ea typeface="Cambria" pitchFamily="18" charset="0"/>
              </a:rPr>
              <a:t>	2. Motor Vehicle Act (1988)</a:t>
            </a:r>
          </a:p>
          <a:p>
            <a:pPr lvl="0" algn="just"/>
            <a:r>
              <a:rPr lang="en-US" sz="2200" dirty="0">
                <a:latin typeface="Cambria" pitchFamily="18" charset="0"/>
                <a:ea typeface="Cambria" pitchFamily="18" charset="0"/>
              </a:rPr>
              <a:t>	3. The national environment tribunal act (1995)</a:t>
            </a:r>
          </a:p>
          <a:p>
            <a:pPr lvl="0" algn="just"/>
            <a:r>
              <a:rPr lang="en-US" sz="2200" dirty="0">
                <a:latin typeface="Cambria" pitchFamily="18" charset="0"/>
                <a:ea typeface="Cambria" pitchFamily="18" charset="0"/>
              </a:rPr>
              <a:t>	4. Biomedical waste (handling &amp; management) Rule (1995).</a:t>
            </a:r>
          </a:p>
          <a:p>
            <a:pPr lvl="0" algn="just"/>
            <a:r>
              <a:rPr lang="en-US" sz="2200" dirty="0">
                <a:latin typeface="Cambria" pitchFamily="18" charset="0"/>
                <a:ea typeface="Cambria" pitchFamily="18" charset="0"/>
              </a:rPr>
              <a:t>	5. Noise pollution (Regulation and Control) Rules (2000)</a:t>
            </a:r>
          </a:p>
          <a:p>
            <a:pPr lvl="0" algn="just"/>
            <a:r>
              <a:rPr lang="en-US" sz="2200" dirty="0">
                <a:latin typeface="Cambria" pitchFamily="18" charset="0"/>
                <a:ea typeface="Cambria" pitchFamily="18" charset="0"/>
              </a:rPr>
              <a:t>	6. Municipal solid waste (Management and Handling) Rules (1999).</a:t>
            </a:r>
          </a:p>
        </p:txBody>
      </p:sp>
    </p:spTree>
    <p:extLst>
      <p:ext uri="{BB962C8B-B14F-4D97-AF65-F5344CB8AC3E}">
        <p14:creationId xmlns:p14="http://schemas.microsoft.com/office/powerpoint/2010/main" val="221923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2" presetClass="entr" presetSubtype="4"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anim calcmode="lin" valueType="num">
                                      <p:cBhvr additive="base">
                                        <p:cTn id="2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anim calcmode="lin" valueType="num">
                                      <p:cBhvr additive="base">
                                        <p:cTn id="29"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anim calcmode="lin" valueType="num">
                                      <p:cBhvr additive="base">
                                        <p:cTn id="3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anim calcmode="lin" valueType="num">
                                      <p:cBhvr additive="base">
                                        <p:cTn id="3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3" end="1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anim calcmode="lin" valueType="num">
                                      <p:cBhvr additive="base">
                                        <p:cTn id="41"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14" end="1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anim calcmode="lin" valueType="num">
                                      <p:cBhvr additive="base">
                                        <p:cTn id="45" dur="5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15" end="15"/>
                                            </p:txEl>
                                          </p:spTgt>
                                        </p:tgtEl>
                                        <p:attrNameLst>
                                          <p:attrName>ppt_y</p:attrName>
                                        </p:attrNameLst>
                                      </p:cBhvr>
                                      <p:tavLst>
                                        <p:tav tm="0">
                                          <p:val>
                                            <p:strVal val="1+#ppt_h/2"/>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fade">
                                      <p:cBhvr>
                                        <p:cTn id="49" dur="500"/>
                                        <p:tgtEl>
                                          <p:spTgt spid="2">
                                            <p:txEl>
                                              <p:pRg st="4" end="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fade">
                                      <p:cBhvr>
                                        <p:cTn id="52" dur="500"/>
                                        <p:tgtEl>
                                          <p:spTgt spid="2">
                                            <p:txEl>
                                              <p:pRg st="5" end="5"/>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par>
                                <p:cTn id="59" presetID="2" presetClass="entr" presetSubtype="4" fill="hold" nodeType="with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5600" y="712114"/>
            <a:ext cx="8940800" cy="430887"/>
          </a:xfrm>
          <a:prstGeom prst="rect">
            <a:avLst/>
          </a:prstGeom>
        </p:spPr>
        <p:txBody>
          <a:bodyPr wrap="square">
            <a:spAutoFit/>
          </a:bodyPr>
          <a:lstStyle/>
          <a:p>
            <a:r>
              <a:rPr lang="en-US" sz="2200" b="1" dirty="0">
                <a:solidFill>
                  <a:srgbClr val="7030A0"/>
                </a:solidFill>
                <a:latin typeface="Cambria" pitchFamily="18" charset="0"/>
                <a:ea typeface="Cambria" pitchFamily="18" charset="0"/>
              </a:rPr>
              <a:t>Initiatives by Non-Governmental organizations (NGO):</a:t>
            </a:r>
            <a:endParaRPr lang="en-US" sz="2200" dirty="0">
              <a:solidFill>
                <a:srgbClr val="7030A0"/>
              </a:solidFill>
              <a:latin typeface="Cambria" pitchFamily="18" charset="0"/>
              <a:ea typeface="Cambria" pitchFamily="18" charset="0"/>
            </a:endParaRPr>
          </a:p>
        </p:txBody>
      </p:sp>
      <p:sp>
        <p:nvSpPr>
          <p:cNvPr id="3" name="Rectangle 2"/>
          <p:cNvSpPr/>
          <p:nvPr/>
        </p:nvSpPr>
        <p:spPr>
          <a:xfrm>
            <a:off x="609600" y="1524000"/>
            <a:ext cx="10972800" cy="3477875"/>
          </a:xfrm>
          <a:prstGeom prst="rect">
            <a:avLst/>
          </a:prstGeom>
        </p:spPr>
        <p:txBody>
          <a:bodyPr wrap="square">
            <a:spAutoFit/>
          </a:bodyPr>
          <a:lstStyle/>
          <a:p>
            <a:r>
              <a:rPr lang="en-US" sz="2200" dirty="0">
                <a:latin typeface="Cambria" pitchFamily="18" charset="0"/>
                <a:ea typeface="Cambria" pitchFamily="18" charset="0"/>
              </a:rPr>
              <a:t>NGOs play important roles in environmental awareness and education. </a:t>
            </a:r>
          </a:p>
          <a:p>
            <a:r>
              <a:rPr lang="en-US" sz="2200" dirty="0">
                <a:latin typeface="Cambria" pitchFamily="18" charset="0"/>
                <a:ea typeface="Cambria" pitchFamily="18" charset="0"/>
              </a:rPr>
              <a:t>Out of about 200 NGOs, 170 are engaged these areas; </a:t>
            </a:r>
          </a:p>
          <a:p>
            <a:r>
              <a:rPr lang="en-US" sz="2200" dirty="0">
                <a:latin typeface="Cambria" pitchFamily="18" charset="0"/>
                <a:ea typeface="Cambria" pitchFamily="18" charset="0"/>
              </a:rPr>
              <a:t>                                              50 in nature conservation, </a:t>
            </a:r>
          </a:p>
          <a:p>
            <a:r>
              <a:rPr lang="en-US" sz="2200" dirty="0">
                <a:latin typeface="Cambria" pitchFamily="18" charset="0"/>
                <a:ea typeface="Cambria" pitchFamily="18" charset="0"/>
              </a:rPr>
              <a:t>                                              50 in pollution control, </a:t>
            </a:r>
          </a:p>
          <a:p>
            <a:r>
              <a:rPr lang="en-US" sz="2200" dirty="0">
                <a:latin typeface="Cambria" pitchFamily="18" charset="0"/>
                <a:ea typeface="Cambria" pitchFamily="18" charset="0"/>
              </a:rPr>
              <a:t>                                              45 in afforestation and social forestry, </a:t>
            </a:r>
          </a:p>
          <a:p>
            <a:r>
              <a:rPr lang="en-US" sz="2200" dirty="0">
                <a:latin typeface="Cambria" pitchFamily="18" charset="0"/>
                <a:ea typeface="Cambria" pitchFamily="18" charset="0"/>
              </a:rPr>
              <a:t>                                              15 in rural development and </a:t>
            </a:r>
          </a:p>
          <a:p>
            <a:r>
              <a:rPr lang="en-US" sz="2200" dirty="0">
                <a:latin typeface="Cambria" pitchFamily="18" charset="0"/>
                <a:ea typeface="Cambria" pitchFamily="18" charset="0"/>
              </a:rPr>
              <a:t>                                              10 in eco-development.  </a:t>
            </a:r>
          </a:p>
          <a:p>
            <a:endParaRPr lang="en-US" sz="2200" dirty="0">
              <a:latin typeface="Cambria" pitchFamily="18" charset="0"/>
              <a:ea typeface="Cambria" pitchFamily="18" charset="0"/>
            </a:endParaRPr>
          </a:p>
          <a:p>
            <a:r>
              <a:rPr lang="en-US" sz="2200" dirty="0">
                <a:latin typeface="Cambria" pitchFamily="18" charset="0"/>
                <a:ea typeface="Cambria" pitchFamily="18" charset="0"/>
              </a:rPr>
              <a:t>Most of these carry out academically oriented activities.  </a:t>
            </a:r>
          </a:p>
          <a:p>
            <a:r>
              <a:rPr lang="en-US" sz="2200" dirty="0">
                <a:latin typeface="Cambria" pitchFamily="18" charset="0"/>
                <a:ea typeface="Cambria" pitchFamily="18" charset="0"/>
              </a:rPr>
              <a:t>In critical situations, they also launch environmental movements. </a:t>
            </a:r>
          </a:p>
        </p:txBody>
      </p:sp>
    </p:spTree>
    <p:extLst>
      <p:ext uri="{BB962C8B-B14F-4D97-AF65-F5344CB8AC3E}">
        <p14:creationId xmlns:p14="http://schemas.microsoft.com/office/powerpoint/2010/main" val="192912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788314"/>
            <a:ext cx="10769600" cy="461665"/>
          </a:xfrm>
          <a:prstGeom prst="rect">
            <a:avLst/>
          </a:prstGeom>
        </p:spPr>
        <p:txBody>
          <a:bodyPr wrap="square">
            <a:spAutoFit/>
          </a:bodyPr>
          <a:lstStyle/>
          <a:p>
            <a:r>
              <a:rPr lang="en-US" sz="2400" b="1" dirty="0">
                <a:solidFill>
                  <a:srgbClr val="7030A0"/>
                </a:solidFill>
                <a:latin typeface="Cambria" pitchFamily="18" charset="0"/>
                <a:ea typeface="Cambria" pitchFamily="18" charset="0"/>
              </a:rPr>
              <a:t>Among the pioneer NGOs, mention should be made of the following;</a:t>
            </a:r>
          </a:p>
        </p:txBody>
      </p:sp>
      <p:sp>
        <p:nvSpPr>
          <p:cNvPr id="3" name="Rectangle 2"/>
          <p:cNvSpPr/>
          <p:nvPr/>
        </p:nvSpPr>
        <p:spPr>
          <a:xfrm>
            <a:off x="609600" y="1716882"/>
            <a:ext cx="10972800" cy="4093428"/>
          </a:xfrm>
          <a:prstGeom prst="rect">
            <a:avLst/>
          </a:prstGeom>
        </p:spPr>
        <p:txBody>
          <a:bodyPr wrap="square">
            <a:spAutoFit/>
          </a:bodyPr>
          <a:lstStyle/>
          <a:p>
            <a:r>
              <a:rPr lang="en-US" sz="2000" dirty="0">
                <a:latin typeface="Cambria" pitchFamily="18" charset="0"/>
                <a:ea typeface="Cambria" pitchFamily="18" charset="0"/>
              </a:rPr>
              <a:t>1. Kerala </a:t>
            </a:r>
            <a:r>
              <a:rPr lang="en-US" sz="2000" dirty="0" err="1">
                <a:latin typeface="Cambria" pitchFamily="18" charset="0"/>
                <a:ea typeface="Cambria" pitchFamily="18" charset="0"/>
              </a:rPr>
              <a:t>Sastra</a:t>
            </a:r>
            <a:r>
              <a:rPr lang="en-US" sz="2000" dirty="0">
                <a:latin typeface="Cambria" pitchFamily="18" charset="0"/>
                <a:ea typeface="Cambria" pitchFamily="18" charset="0"/>
              </a:rPr>
              <a:t> </a:t>
            </a:r>
            <a:r>
              <a:rPr lang="en-US" sz="2000" dirty="0" err="1">
                <a:latin typeface="Cambria" pitchFamily="18" charset="0"/>
                <a:ea typeface="Cambria" pitchFamily="18" charset="0"/>
              </a:rPr>
              <a:t>Sahitya</a:t>
            </a:r>
            <a:r>
              <a:rPr lang="en-US" sz="2000" dirty="0">
                <a:latin typeface="Cambria" pitchFamily="18" charset="0"/>
                <a:ea typeface="Cambria" pitchFamily="18" charset="0"/>
              </a:rPr>
              <a:t> </a:t>
            </a:r>
            <a:r>
              <a:rPr lang="en-US" sz="2000" dirty="0" err="1">
                <a:latin typeface="Cambria" pitchFamily="18" charset="0"/>
                <a:ea typeface="Cambria" pitchFamily="18" charset="0"/>
              </a:rPr>
              <a:t>Parishad</a:t>
            </a:r>
            <a:r>
              <a:rPr lang="en-US" sz="2000" dirty="0">
                <a:latin typeface="Cambria" pitchFamily="18" charset="0"/>
                <a:ea typeface="Cambria" pitchFamily="18" charset="0"/>
              </a:rPr>
              <a:t>. (KSSP)</a:t>
            </a:r>
          </a:p>
          <a:p>
            <a:r>
              <a:rPr lang="en-US" sz="2000" dirty="0">
                <a:latin typeface="Cambria" pitchFamily="18" charset="0"/>
                <a:ea typeface="Cambria" pitchFamily="18" charset="0"/>
              </a:rPr>
              <a:t> 2. Bombay Natural history society: It was set up at Mumbai in September 1883.</a:t>
            </a:r>
          </a:p>
          <a:p>
            <a:r>
              <a:rPr lang="en-US" sz="2000" dirty="0">
                <a:latin typeface="Cambria" pitchFamily="18" charset="0"/>
                <a:ea typeface="Cambria" pitchFamily="18" charset="0"/>
              </a:rPr>
              <a:t>3. Centre for Science and environment (CSE), New Delhi, It was set up in 1980.</a:t>
            </a:r>
          </a:p>
          <a:p>
            <a:r>
              <a:rPr lang="en-US" sz="2000" dirty="0">
                <a:latin typeface="Cambria" pitchFamily="18" charset="0"/>
                <a:ea typeface="Cambria" pitchFamily="18" charset="0"/>
              </a:rPr>
              <a:t>4. World-Wide Fund for Nature-India (WWF-I), New Delhi: It was established in 1969 in Mumbai and shifted to New Delhi. The coordinating body WWF International is located in Gland in Switzerland.</a:t>
            </a:r>
          </a:p>
          <a:p>
            <a:r>
              <a:rPr lang="en-US" sz="2000" dirty="0">
                <a:latin typeface="Cambria" pitchFamily="18" charset="0"/>
                <a:ea typeface="Cambria" pitchFamily="18" charset="0"/>
              </a:rPr>
              <a:t>5. </a:t>
            </a:r>
            <a:r>
              <a:rPr lang="en-US" sz="2000" dirty="0" err="1">
                <a:latin typeface="Cambria" pitchFamily="18" charset="0"/>
                <a:ea typeface="Cambria" pitchFamily="18" charset="0"/>
              </a:rPr>
              <a:t>Uttarkhand</a:t>
            </a:r>
            <a:r>
              <a:rPr lang="en-US" sz="2000" dirty="0">
                <a:latin typeface="Cambria" pitchFamily="18" charset="0"/>
                <a:ea typeface="Cambria" pitchFamily="18" charset="0"/>
              </a:rPr>
              <a:t> </a:t>
            </a:r>
            <a:r>
              <a:rPr lang="en-US" sz="2000" dirty="0" err="1">
                <a:latin typeface="Cambria" pitchFamily="18" charset="0"/>
                <a:ea typeface="Cambria" pitchFamily="18" charset="0"/>
              </a:rPr>
              <a:t>Seva</a:t>
            </a:r>
            <a:r>
              <a:rPr lang="en-US" sz="2000" dirty="0">
                <a:latin typeface="Cambria" pitchFamily="18" charset="0"/>
                <a:ea typeface="Cambria" pitchFamily="18" charset="0"/>
              </a:rPr>
              <a:t> </a:t>
            </a:r>
            <a:r>
              <a:rPr lang="en-US" sz="2000" dirty="0" err="1">
                <a:latin typeface="Cambria" pitchFamily="18" charset="0"/>
                <a:ea typeface="Cambria" pitchFamily="18" charset="0"/>
              </a:rPr>
              <a:t>Nidhi</a:t>
            </a:r>
            <a:r>
              <a:rPr lang="en-US" sz="2000" dirty="0">
                <a:latin typeface="Cambria" pitchFamily="18" charset="0"/>
                <a:ea typeface="Cambria" pitchFamily="18" charset="0"/>
              </a:rPr>
              <a:t> (UKSN), </a:t>
            </a:r>
            <a:r>
              <a:rPr lang="en-US" sz="2000" dirty="0" err="1">
                <a:latin typeface="Cambria" pitchFamily="18" charset="0"/>
                <a:ea typeface="Cambria" pitchFamily="18" charset="0"/>
              </a:rPr>
              <a:t>Almora</a:t>
            </a:r>
            <a:r>
              <a:rPr lang="en-US" sz="2000" dirty="0">
                <a:latin typeface="Cambria" pitchFamily="18" charset="0"/>
                <a:ea typeface="Cambria" pitchFamily="18" charset="0"/>
              </a:rPr>
              <a:t>: UKSN is a Nodal Agency that gives financial support to needful NGO’s for their environment related activities.</a:t>
            </a:r>
          </a:p>
          <a:p>
            <a:r>
              <a:rPr lang="en-US" sz="2000" dirty="0">
                <a:latin typeface="Cambria" pitchFamily="18" charset="0"/>
                <a:ea typeface="Cambria" pitchFamily="18" charset="0"/>
              </a:rPr>
              <a:t>6. </a:t>
            </a:r>
            <a:r>
              <a:rPr lang="en-US" sz="2000" dirty="0" err="1">
                <a:latin typeface="Cambria" pitchFamily="18" charset="0"/>
                <a:ea typeface="Cambria" pitchFamily="18" charset="0"/>
              </a:rPr>
              <a:t>Kalpavriksh</a:t>
            </a:r>
            <a:r>
              <a:rPr lang="en-US" sz="2000" dirty="0">
                <a:latin typeface="Cambria" pitchFamily="18" charset="0"/>
                <a:ea typeface="Cambria" pitchFamily="18" charset="0"/>
              </a:rPr>
              <a:t>, Pune: This NGO is active in several parts of India.</a:t>
            </a:r>
          </a:p>
          <a:p>
            <a:r>
              <a:rPr lang="en-US" sz="2000" dirty="0">
                <a:latin typeface="Cambria" pitchFamily="18" charset="0"/>
                <a:ea typeface="Cambria" pitchFamily="18" charset="0"/>
              </a:rPr>
              <a:t>7. The </a:t>
            </a:r>
            <a:r>
              <a:rPr lang="en-US" sz="2000" dirty="0" err="1">
                <a:latin typeface="Cambria" pitchFamily="18" charset="0"/>
                <a:ea typeface="Cambria" pitchFamily="18" charset="0"/>
              </a:rPr>
              <a:t>Salim</a:t>
            </a:r>
            <a:r>
              <a:rPr lang="en-US" sz="2000" dirty="0">
                <a:latin typeface="Cambria" pitchFamily="18" charset="0"/>
                <a:ea typeface="Cambria" pitchFamily="18" charset="0"/>
              </a:rPr>
              <a:t> Ali Centre for Ornithology and Natural History (SACON), Coimbatore.</a:t>
            </a:r>
          </a:p>
          <a:p>
            <a:r>
              <a:rPr lang="en-US" sz="2000" dirty="0">
                <a:latin typeface="Cambria" pitchFamily="18" charset="0"/>
                <a:ea typeface="Cambria" pitchFamily="18" charset="0"/>
              </a:rPr>
              <a:t>8. </a:t>
            </a:r>
            <a:r>
              <a:rPr lang="en-US" sz="2000" dirty="0" err="1">
                <a:latin typeface="Cambria" pitchFamily="18" charset="0"/>
                <a:ea typeface="Cambria" pitchFamily="18" charset="0"/>
              </a:rPr>
              <a:t>Nilgiri</a:t>
            </a:r>
            <a:r>
              <a:rPr lang="en-US" sz="2000" dirty="0">
                <a:latin typeface="Cambria" pitchFamily="18" charset="0"/>
                <a:ea typeface="Cambria" pitchFamily="18" charset="0"/>
              </a:rPr>
              <a:t> wildlife and Environment Association.</a:t>
            </a:r>
          </a:p>
          <a:p>
            <a:r>
              <a:rPr lang="en-US" sz="2000" dirty="0">
                <a:latin typeface="Cambria" pitchFamily="18" charset="0"/>
                <a:ea typeface="Cambria" pitchFamily="18" charset="0"/>
              </a:rPr>
              <a:t>9. Centre for Environmental Education (CEE), was set up in 1984.</a:t>
            </a:r>
          </a:p>
          <a:p>
            <a:r>
              <a:rPr lang="en-US" sz="2000" dirty="0">
                <a:latin typeface="Cambria" pitchFamily="18" charset="0"/>
                <a:ea typeface="Cambria" pitchFamily="18" charset="0"/>
              </a:rPr>
              <a:t>10. Gandhi Peace Foundation: It was started at Delhi in June 1979.</a:t>
            </a:r>
          </a:p>
        </p:txBody>
      </p:sp>
    </p:spTree>
    <p:extLst>
      <p:ext uri="{BB962C8B-B14F-4D97-AF65-F5344CB8AC3E}">
        <p14:creationId xmlns:p14="http://schemas.microsoft.com/office/powerpoint/2010/main" val="141733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525960"/>
            <a:ext cx="10972800" cy="1107996"/>
          </a:xfrm>
          <a:prstGeom prst="rect">
            <a:avLst/>
          </a:prstGeom>
        </p:spPr>
        <p:txBody>
          <a:bodyPr wrap="square">
            <a:spAutoFit/>
          </a:bodyPr>
          <a:lstStyle/>
          <a:p>
            <a:r>
              <a:rPr lang="en-US" sz="2200" dirty="0">
                <a:latin typeface="Cambria" pitchFamily="18" charset="0"/>
                <a:ea typeface="Cambria" pitchFamily="18" charset="0"/>
              </a:rPr>
              <a:t>Major </a:t>
            </a:r>
            <a:r>
              <a:rPr lang="en-US" sz="2200" b="1" dirty="0">
                <a:latin typeface="Cambria" pitchFamily="18" charset="0"/>
                <a:ea typeface="Cambria" pitchFamily="18" charset="0"/>
              </a:rPr>
              <a:t>International NGOs</a:t>
            </a:r>
            <a:r>
              <a:rPr lang="en-US" sz="2200" dirty="0">
                <a:latin typeface="Cambria" pitchFamily="18" charset="0"/>
                <a:ea typeface="Cambria" pitchFamily="18" charset="0"/>
              </a:rPr>
              <a:t> includes </a:t>
            </a:r>
          </a:p>
          <a:p>
            <a:r>
              <a:rPr lang="en-US" sz="2200" dirty="0">
                <a:latin typeface="Cambria" pitchFamily="18" charset="0"/>
                <a:ea typeface="Cambria" pitchFamily="18" charset="0"/>
              </a:rPr>
              <a:t>Greenpeace and Green cross International, </a:t>
            </a:r>
          </a:p>
          <a:p>
            <a:r>
              <a:rPr lang="en-US" sz="2200" dirty="0">
                <a:latin typeface="Cambria" pitchFamily="18" charset="0"/>
                <a:ea typeface="Cambria" pitchFamily="18" charset="0"/>
              </a:rPr>
              <a:t>WWF-International etc.</a:t>
            </a:r>
          </a:p>
        </p:txBody>
      </p:sp>
      <p:sp>
        <p:nvSpPr>
          <p:cNvPr id="3" name="Rectangle 2"/>
          <p:cNvSpPr/>
          <p:nvPr/>
        </p:nvSpPr>
        <p:spPr>
          <a:xfrm>
            <a:off x="635726" y="1776549"/>
            <a:ext cx="10972800" cy="1631216"/>
          </a:xfrm>
          <a:prstGeom prst="rect">
            <a:avLst/>
          </a:prstGeom>
        </p:spPr>
        <p:txBody>
          <a:bodyPr wrap="square">
            <a:spAutoFit/>
          </a:bodyPr>
          <a:lstStyle/>
          <a:p>
            <a:r>
              <a:rPr lang="en-US" sz="2000" b="1" i="1" dirty="0">
                <a:latin typeface="Cambria" pitchFamily="18" charset="0"/>
                <a:ea typeface="Cambria" pitchFamily="18" charset="0"/>
              </a:rPr>
              <a:t>Objectives of NGO’s:</a:t>
            </a:r>
            <a:endParaRPr lang="en-US" sz="2000" dirty="0">
              <a:latin typeface="Cambria" pitchFamily="18" charset="0"/>
              <a:ea typeface="Cambria" pitchFamily="18" charset="0"/>
            </a:endParaRPr>
          </a:p>
          <a:p>
            <a:r>
              <a:rPr lang="en-US" sz="2000" dirty="0">
                <a:latin typeface="Cambria" pitchFamily="18" charset="0"/>
                <a:ea typeface="Cambria" pitchFamily="18" charset="0"/>
              </a:rPr>
              <a:t>l. To highlight role of NGOs in the environment protection and to specify the aims and objectives of environmental NGOs</a:t>
            </a:r>
          </a:p>
          <a:p>
            <a:r>
              <a:rPr lang="en-US" sz="2000" dirty="0">
                <a:latin typeface="Cambria" pitchFamily="18" charset="0"/>
                <a:ea typeface="Cambria" pitchFamily="18" charset="0"/>
              </a:rPr>
              <a:t>2. To describe and analyze achievements of some environmental NGOs in India.</a:t>
            </a:r>
          </a:p>
          <a:p>
            <a:r>
              <a:rPr lang="en-US" sz="2000" dirty="0">
                <a:latin typeface="Cambria" pitchFamily="18" charset="0"/>
                <a:ea typeface="Cambria" pitchFamily="18" charset="0"/>
              </a:rPr>
              <a:t>3. To point out the limitations in performance of environmental NGOs </a:t>
            </a:r>
            <a:r>
              <a:rPr lang="en-US" sz="2000" dirty="0" err="1">
                <a:latin typeface="Cambria" pitchFamily="18" charset="0"/>
                <a:ea typeface="Cambria" pitchFamily="18" charset="0"/>
              </a:rPr>
              <a:t>inIndia</a:t>
            </a:r>
            <a:r>
              <a:rPr lang="en-US" sz="2000" dirty="0">
                <a:latin typeface="Cambria" pitchFamily="18" charset="0"/>
                <a:ea typeface="Cambria" pitchFamily="18" charset="0"/>
              </a:rPr>
              <a:t>.</a:t>
            </a:r>
          </a:p>
        </p:txBody>
      </p:sp>
      <p:sp>
        <p:nvSpPr>
          <p:cNvPr id="4" name="Rectangle 3"/>
          <p:cNvSpPr/>
          <p:nvPr/>
        </p:nvSpPr>
        <p:spPr>
          <a:xfrm>
            <a:off x="609600" y="3559076"/>
            <a:ext cx="10972800" cy="2246769"/>
          </a:xfrm>
          <a:prstGeom prst="rect">
            <a:avLst/>
          </a:prstGeom>
        </p:spPr>
        <p:txBody>
          <a:bodyPr wrap="square">
            <a:spAutoFit/>
          </a:bodyPr>
          <a:lstStyle/>
          <a:p>
            <a:r>
              <a:rPr lang="en-US" sz="2000" b="1" i="1" dirty="0">
                <a:latin typeface="Cambria" pitchFamily="18" charset="0"/>
                <a:ea typeface="Cambria" pitchFamily="18" charset="0"/>
              </a:rPr>
              <a:t>Role of NGO:</a:t>
            </a:r>
            <a:endParaRPr lang="en-US" sz="2000" dirty="0">
              <a:latin typeface="Cambria" pitchFamily="18" charset="0"/>
              <a:ea typeface="Cambria" pitchFamily="18" charset="0"/>
            </a:endParaRPr>
          </a:p>
          <a:p>
            <a:pPr lvl="0">
              <a:buFont typeface="Wingdings" pitchFamily="2" charset="2"/>
              <a:buChar char="Ø"/>
            </a:pPr>
            <a:r>
              <a:rPr lang="en-US" sz="2000" dirty="0">
                <a:latin typeface="Cambria" pitchFamily="18" charset="0"/>
                <a:ea typeface="Cambria" pitchFamily="18" charset="0"/>
              </a:rPr>
              <a:t>Creating awareness among people on current environmental issues and their solutions.</a:t>
            </a:r>
          </a:p>
          <a:p>
            <a:pPr lvl="0">
              <a:buFont typeface="Wingdings" pitchFamily="2" charset="2"/>
              <a:buChar char="Ø"/>
            </a:pPr>
            <a:r>
              <a:rPr lang="en-US" sz="2000" dirty="0">
                <a:latin typeface="Cambria" pitchFamily="18" charset="0"/>
                <a:ea typeface="Cambria" pitchFamily="18" charset="0"/>
              </a:rPr>
              <a:t>Being involved in the protection of human right to have a clean environment.</a:t>
            </a:r>
          </a:p>
          <a:p>
            <a:pPr lvl="0">
              <a:buFont typeface="Wingdings" pitchFamily="2" charset="2"/>
              <a:buChar char="Ø"/>
            </a:pPr>
            <a:r>
              <a:rPr lang="en-US" sz="2000" dirty="0">
                <a:latin typeface="Cambria" pitchFamily="18" charset="0"/>
                <a:ea typeface="Cambria" pitchFamily="18" charset="0"/>
              </a:rPr>
              <a:t>Transferring information through newsletter, articles, brochures and individuals etc.</a:t>
            </a:r>
          </a:p>
          <a:p>
            <a:pPr lvl="0">
              <a:buFont typeface="Wingdings" pitchFamily="2" charset="2"/>
              <a:buChar char="Ø"/>
            </a:pPr>
            <a:r>
              <a:rPr lang="en-US" sz="2000" dirty="0">
                <a:latin typeface="Cambria" pitchFamily="18" charset="0"/>
                <a:ea typeface="Cambria" pitchFamily="18" charset="0"/>
              </a:rPr>
              <a:t>Conducting participatory rural appraisal.</a:t>
            </a:r>
          </a:p>
          <a:p>
            <a:pPr lvl="0">
              <a:buFont typeface="Wingdings" pitchFamily="2" charset="2"/>
              <a:buChar char="Ø"/>
            </a:pPr>
            <a:r>
              <a:rPr lang="en-US" sz="2000" dirty="0">
                <a:latin typeface="Cambria" pitchFamily="18" charset="0"/>
                <a:ea typeface="Cambria" pitchFamily="18" charset="0"/>
              </a:rPr>
              <a:t>Helping the village administrative officials in the preparation, application and execution of projects on environmental protection.</a:t>
            </a:r>
          </a:p>
        </p:txBody>
      </p:sp>
    </p:spTree>
    <p:extLst>
      <p:ext uri="{BB962C8B-B14F-4D97-AF65-F5344CB8AC3E}">
        <p14:creationId xmlns:p14="http://schemas.microsoft.com/office/powerpoint/2010/main" val="26494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97251" y="276499"/>
            <a:ext cx="4567341" cy="430887"/>
          </a:xfrm>
          <a:prstGeom prst="rect">
            <a:avLst/>
          </a:prstGeom>
        </p:spPr>
        <p:txBody>
          <a:bodyPr wrap="none">
            <a:spAutoFit/>
          </a:bodyPr>
          <a:lstStyle/>
          <a:p>
            <a:r>
              <a:rPr lang="en-US" sz="2200" b="1" u="sng" dirty="0">
                <a:solidFill>
                  <a:srgbClr val="C00000"/>
                </a:solidFill>
                <a:latin typeface="Cambria" pitchFamily="18" charset="0"/>
                <a:ea typeface="Cambria" pitchFamily="18" charset="0"/>
              </a:rPr>
              <a:t>Major Environmental Movements:</a:t>
            </a:r>
            <a:endParaRPr lang="en-US" sz="2200" b="1" dirty="0">
              <a:solidFill>
                <a:srgbClr val="C00000"/>
              </a:solidFill>
              <a:latin typeface="Cambria" pitchFamily="18" charset="0"/>
              <a:ea typeface="Cambria" pitchFamily="18" charset="0"/>
            </a:endParaRPr>
          </a:p>
        </p:txBody>
      </p:sp>
      <p:sp>
        <p:nvSpPr>
          <p:cNvPr id="3" name="Rectangle 2"/>
          <p:cNvSpPr/>
          <p:nvPr/>
        </p:nvSpPr>
        <p:spPr>
          <a:xfrm>
            <a:off x="557349" y="814252"/>
            <a:ext cx="10972800" cy="1446550"/>
          </a:xfrm>
          <a:prstGeom prst="rect">
            <a:avLst/>
          </a:prstGeom>
        </p:spPr>
        <p:txBody>
          <a:bodyPr wrap="square">
            <a:spAutoFit/>
          </a:bodyPr>
          <a:lstStyle/>
          <a:p>
            <a:pPr algn="just"/>
            <a:r>
              <a:rPr lang="en-US" sz="2800" b="1" dirty="0" err="1">
                <a:solidFill>
                  <a:srgbClr val="0070C0"/>
                </a:solidFill>
                <a:latin typeface="Cambria" pitchFamily="18" charset="0"/>
                <a:ea typeface="Cambria" pitchFamily="18" charset="0"/>
              </a:rPr>
              <a:t>Chipko</a:t>
            </a:r>
            <a:r>
              <a:rPr lang="en-US" sz="2800" b="1" dirty="0">
                <a:solidFill>
                  <a:srgbClr val="0070C0"/>
                </a:solidFill>
                <a:latin typeface="Cambria" pitchFamily="18" charset="0"/>
                <a:ea typeface="Cambria" pitchFamily="18" charset="0"/>
              </a:rPr>
              <a:t> Movement:</a:t>
            </a:r>
          </a:p>
          <a:p>
            <a:pPr algn="just"/>
            <a:r>
              <a:rPr lang="en-US" sz="2000" b="1" dirty="0">
                <a:latin typeface="Cambria" pitchFamily="18" charset="0"/>
                <a:ea typeface="Cambria" pitchFamily="18" charset="0"/>
              </a:rPr>
              <a:t> </a:t>
            </a:r>
            <a:r>
              <a:rPr lang="en-US" sz="2000" dirty="0">
                <a:latin typeface="Cambria" pitchFamily="18" charset="0"/>
                <a:ea typeface="Cambria" pitchFamily="18" charset="0"/>
              </a:rPr>
              <a:t>In 1973, the </a:t>
            </a:r>
            <a:r>
              <a:rPr lang="en-US" sz="2000" dirty="0" err="1">
                <a:latin typeface="Cambria" pitchFamily="18" charset="0"/>
                <a:ea typeface="Cambria" pitchFamily="18" charset="0"/>
              </a:rPr>
              <a:t>Chipko</a:t>
            </a:r>
            <a:r>
              <a:rPr lang="en-US" sz="2000" dirty="0">
                <a:latin typeface="Cambria" pitchFamily="18" charset="0"/>
                <a:ea typeface="Cambria" pitchFamily="18" charset="0"/>
              </a:rPr>
              <a:t> movement (</a:t>
            </a:r>
            <a:r>
              <a:rPr lang="en-US" sz="2000" dirty="0" err="1">
                <a:latin typeface="Cambria" pitchFamily="18" charset="0"/>
                <a:ea typeface="Cambria" pitchFamily="18" charset="0"/>
              </a:rPr>
              <a:t>Chipko</a:t>
            </a:r>
            <a:r>
              <a:rPr lang="en-US" sz="2000" dirty="0">
                <a:latin typeface="Cambria" pitchFamily="18" charset="0"/>
                <a:ea typeface="Cambria" pitchFamily="18" charset="0"/>
              </a:rPr>
              <a:t> means to hug or stick to) was launched by </a:t>
            </a:r>
            <a:r>
              <a:rPr lang="en-US" sz="2000" b="1" dirty="0" err="1">
                <a:latin typeface="Cambria" pitchFamily="18" charset="0"/>
                <a:ea typeface="Cambria" pitchFamily="18" charset="0"/>
              </a:rPr>
              <a:t>Chandi</a:t>
            </a:r>
            <a:r>
              <a:rPr lang="en-US" sz="2000" b="1" dirty="0">
                <a:latin typeface="Cambria" pitchFamily="18" charset="0"/>
                <a:ea typeface="Cambria" pitchFamily="18" charset="0"/>
              </a:rPr>
              <a:t> Prasad Bhatt and Sunder </a:t>
            </a:r>
            <a:r>
              <a:rPr lang="en-US" sz="2000" b="1" dirty="0" err="1">
                <a:latin typeface="Cambria" pitchFamily="18" charset="0"/>
                <a:ea typeface="Cambria" pitchFamily="18" charset="0"/>
              </a:rPr>
              <a:t>Lal</a:t>
            </a:r>
            <a:r>
              <a:rPr lang="en-US" sz="2000" b="1" dirty="0">
                <a:latin typeface="Cambria" pitchFamily="18" charset="0"/>
                <a:ea typeface="Cambria" pitchFamily="18" charset="0"/>
              </a:rPr>
              <a:t> </a:t>
            </a:r>
            <a:r>
              <a:rPr lang="en-US" sz="2000" b="1" dirty="0" err="1">
                <a:latin typeface="Cambria" pitchFamily="18" charset="0"/>
                <a:ea typeface="Cambria" pitchFamily="18" charset="0"/>
              </a:rPr>
              <a:t>Bahuguna</a:t>
            </a:r>
            <a:r>
              <a:rPr lang="en-US" sz="2000" b="1" dirty="0">
                <a:latin typeface="Cambria" pitchFamily="18" charset="0"/>
                <a:ea typeface="Cambria" pitchFamily="18" charset="0"/>
              </a:rPr>
              <a:t> </a:t>
            </a:r>
            <a:r>
              <a:rPr lang="en-US" sz="2000" dirty="0">
                <a:latin typeface="Cambria" pitchFamily="18" charset="0"/>
                <a:ea typeface="Cambria" pitchFamily="18" charset="0"/>
              </a:rPr>
              <a:t>against large scale felling of trees by timber contractors in the </a:t>
            </a:r>
            <a:r>
              <a:rPr lang="en-US" sz="2000" dirty="0" err="1">
                <a:latin typeface="Cambria" pitchFamily="18" charset="0"/>
                <a:ea typeface="Cambria" pitchFamily="18" charset="0"/>
              </a:rPr>
              <a:t>Uttarakhand</a:t>
            </a:r>
            <a:r>
              <a:rPr lang="en-US" sz="2000" dirty="0">
                <a:latin typeface="Cambria" pitchFamily="18" charset="0"/>
                <a:ea typeface="Cambria" pitchFamily="18" charset="0"/>
              </a:rPr>
              <a:t> hills.  </a:t>
            </a:r>
          </a:p>
        </p:txBody>
      </p:sp>
      <p:sp>
        <p:nvSpPr>
          <p:cNvPr id="4" name="Rectangle 3"/>
          <p:cNvSpPr/>
          <p:nvPr/>
        </p:nvSpPr>
        <p:spPr>
          <a:xfrm>
            <a:off x="583474" y="2329543"/>
            <a:ext cx="10972800" cy="3908762"/>
          </a:xfrm>
          <a:prstGeom prst="rect">
            <a:avLst/>
          </a:prstGeom>
        </p:spPr>
        <p:txBody>
          <a:bodyPr wrap="square">
            <a:spAutoFit/>
          </a:bodyPr>
          <a:lstStyle/>
          <a:p>
            <a:pPr algn="just"/>
            <a:r>
              <a:rPr lang="en-US" sz="2800" b="1" dirty="0">
                <a:solidFill>
                  <a:srgbClr val="0070C0"/>
                </a:solidFill>
                <a:latin typeface="Cambria" pitchFamily="18" charset="0"/>
                <a:ea typeface="Cambria" pitchFamily="18" charset="0"/>
              </a:rPr>
              <a:t>Silent Valley Movement: </a:t>
            </a:r>
          </a:p>
          <a:p>
            <a:pPr algn="just"/>
            <a:r>
              <a:rPr lang="en-US" sz="2000" dirty="0">
                <a:latin typeface="Cambria" pitchFamily="18" charset="0"/>
                <a:ea typeface="Cambria" pitchFamily="18" charset="0"/>
              </a:rPr>
              <a:t>Silent Valley occupies an area of 8950 hectares at an altitude of 3000ft in Palakkad district, Kerala.  It is surrounded by the thick biodiversity i.e., various species of animals such as Lion Tailed monkeys and plants.  </a:t>
            </a:r>
          </a:p>
          <a:p>
            <a:pPr algn="just"/>
            <a:r>
              <a:rPr lang="en-US" sz="2000" dirty="0">
                <a:latin typeface="Cambria" pitchFamily="18" charset="0"/>
                <a:ea typeface="Cambria" pitchFamily="18" charset="0"/>
              </a:rPr>
              <a:t>The Kerala State Government decided to construct a dam in the Silent Valley for generation of 120MW of electricity in 1976.</a:t>
            </a:r>
          </a:p>
          <a:p>
            <a:pPr algn="just"/>
            <a:r>
              <a:rPr lang="en-US" sz="2000" dirty="0">
                <a:latin typeface="Cambria" pitchFamily="18" charset="0"/>
                <a:ea typeface="Cambria" pitchFamily="18" charset="0"/>
              </a:rPr>
              <a:t>In order to save the Silent Valley from destruction in the process of government dam project, the Kerala-based NGO, Kerala </a:t>
            </a:r>
            <a:r>
              <a:rPr lang="en-US" sz="2000" dirty="0" err="1">
                <a:latin typeface="Cambria" pitchFamily="18" charset="0"/>
                <a:ea typeface="Cambria" pitchFamily="18" charset="0"/>
              </a:rPr>
              <a:t>Sastra</a:t>
            </a:r>
            <a:r>
              <a:rPr lang="en-US" sz="2000" dirty="0">
                <a:latin typeface="Cambria" pitchFamily="18" charset="0"/>
                <a:ea typeface="Cambria" pitchFamily="18" charset="0"/>
              </a:rPr>
              <a:t> </a:t>
            </a:r>
            <a:r>
              <a:rPr lang="en-US" sz="2000" dirty="0" err="1">
                <a:latin typeface="Cambria" pitchFamily="18" charset="0"/>
                <a:ea typeface="Cambria" pitchFamily="18" charset="0"/>
              </a:rPr>
              <a:t>Sahitya</a:t>
            </a:r>
            <a:r>
              <a:rPr lang="en-US" sz="2000" dirty="0">
                <a:latin typeface="Cambria" pitchFamily="18" charset="0"/>
                <a:ea typeface="Cambria" pitchFamily="18" charset="0"/>
              </a:rPr>
              <a:t> </a:t>
            </a:r>
            <a:r>
              <a:rPr lang="en-US" sz="2000" dirty="0" err="1">
                <a:latin typeface="Cambria" pitchFamily="18" charset="0"/>
                <a:ea typeface="Cambria" pitchFamily="18" charset="0"/>
              </a:rPr>
              <a:t>Parishad</a:t>
            </a:r>
            <a:r>
              <a:rPr lang="en-US" sz="2000" dirty="0">
                <a:latin typeface="Cambria" pitchFamily="18" charset="0"/>
                <a:ea typeface="Cambria" pitchFamily="18" charset="0"/>
              </a:rPr>
              <a:t> (KSSP) launched the Silent Valley Movement, supported by students, teachers and people of Kerala.</a:t>
            </a:r>
          </a:p>
          <a:p>
            <a:pPr algn="just"/>
            <a:r>
              <a:rPr lang="en-US" sz="2000" dirty="0">
                <a:latin typeface="Cambria" pitchFamily="18" charset="0"/>
                <a:ea typeface="Cambria" pitchFamily="18" charset="0"/>
              </a:rPr>
              <a:t>Finally the prime Minister in 1983 (Smt. Indira Gandhi) accepted the recommendation of top scientists and environmentalists and declared the Silent Valley as the Biosphere Reserve by cancelling the </a:t>
            </a:r>
            <a:r>
              <a:rPr lang="en-US" sz="2000" dirty="0" err="1">
                <a:latin typeface="Cambria" pitchFamily="18" charset="0"/>
                <a:ea typeface="Cambria" pitchFamily="18" charset="0"/>
              </a:rPr>
              <a:t>hydel</a:t>
            </a:r>
            <a:r>
              <a:rPr lang="en-US" sz="2000" dirty="0">
                <a:latin typeface="Cambria" pitchFamily="18" charset="0"/>
                <a:ea typeface="Cambria" pitchFamily="18" charset="0"/>
              </a:rPr>
              <a:t> project proposed by State Government.</a:t>
            </a:r>
          </a:p>
        </p:txBody>
      </p:sp>
    </p:spTree>
    <p:extLst>
      <p:ext uri="{BB962C8B-B14F-4D97-AF65-F5344CB8AC3E}">
        <p14:creationId xmlns:p14="http://schemas.microsoft.com/office/powerpoint/2010/main" val="19397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8160" y="323398"/>
            <a:ext cx="10972800" cy="5601533"/>
          </a:xfrm>
          <a:prstGeom prst="rect">
            <a:avLst/>
          </a:prstGeom>
        </p:spPr>
        <p:txBody>
          <a:bodyPr wrap="square">
            <a:spAutoFit/>
          </a:bodyPr>
          <a:lstStyle/>
          <a:p>
            <a:pPr algn="just"/>
            <a:r>
              <a:rPr lang="en-US" sz="2800" b="1" dirty="0">
                <a:solidFill>
                  <a:srgbClr val="0070C0"/>
                </a:solidFill>
                <a:latin typeface="Cambria" pitchFamily="18" charset="0"/>
                <a:ea typeface="Cambria" pitchFamily="18" charset="0"/>
              </a:rPr>
              <a:t>Narmada </a:t>
            </a:r>
            <a:r>
              <a:rPr lang="en-US" sz="2800" b="1" dirty="0" err="1">
                <a:solidFill>
                  <a:srgbClr val="0070C0"/>
                </a:solidFill>
                <a:latin typeface="Cambria" pitchFamily="18" charset="0"/>
                <a:ea typeface="Cambria" pitchFamily="18" charset="0"/>
              </a:rPr>
              <a:t>Bachao</a:t>
            </a:r>
            <a:r>
              <a:rPr lang="en-US" sz="2800" b="1" dirty="0">
                <a:solidFill>
                  <a:srgbClr val="0070C0"/>
                </a:solidFill>
                <a:latin typeface="Cambria" pitchFamily="18" charset="0"/>
                <a:ea typeface="Cambria" pitchFamily="18" charset="0"/>
              </a:rPr>
              <a:t> </a:t>
            </a:r>
            <a:r>
              <a:rPr lang="en-US" sz="2800" b="1" dirty="0" err="1">
                <a:solidFill>
                  <a:srgbClr val="0070C0"/>
                </a:solidFill>
                <a:latin typeface="Cambria" pitchFamily="18" charset="0"/>
                <a:ea typeface="Cambria" pitchFamily="18" charset="0"/>
              </a:rPr>
              <a:t>Andolan</a:t>
            </a:r>
            <a:r>
              <a:rPr lang="en-US" sz="2800" b="1" dirty="0">
                <a:solidFill>
                  <a:srgbClr val="0070C0"/>
                </a:solidFill>
                <a:latin typeface="Cambria" pitchFamily="18" charset="0"/>
                <a:ea typeface="Cambria" pitchFamily="18" charset="0"/>
              </a:rPr>
              <a:t>: </a:t>
            </a:r>
          </a:p>
          <a:p>
            <a:pPr algn="just">
              <a:buFont typeface="Wingdings" pitchFamily="2" charset="2"/>
              <a:buChar char="Ø"/>
            </a:pPr>
            <a:r>
              <a:rPr lang="en-US" sz="2200" dirty="0">
                <a:latin typeface="Cambria" pitchFamily="18" charset="0"/>
                <a:ea typeface="Cambria" pitchFamily="18" charset="0"/>
              </a:rPr>
              <a:t>MP Government planned to construction of 31 large dams for Narmada and its tributaries.  </a:t>
            </a:r>
          </a:p>
          <a:p>
            <a:pPr algn="just">
              <a:buFont typeface="Wingdings" pitchFamily="2" charset="2"/>
              <a:buChar char="Ø"/>
            </a:pPr>
            <a:endParaRPr lang="en-US" sz="2200" dirty="0">
              <a:latin typeface="Cambria" pitchFamily="18" charset="0"/>
              <a:ea typeface="Cambria" pitchFamily="18" charset="0"/>
            </a:endParaRPr>
          </a:p>
          <a:p>
            <a:pPr algn="just">
              <a:buFont typeface="Wingdings" pitchFamily="2" charset="2"/>
              <a:buChar char="Ø"/>
            </a:pPr>
            <a:r>
              <a:rPr lang="en-US" sz="2200" dirty="0">
                <a:latin typeface="Cambria" pitchFamily="18" charset="0"/>
                <a:ea typeface="Cambria" pitchFamily="18" charset="0"/>
              </a:rPr>
              <a:t>The benefit was high, but according to environmentalists and environment action groups, massive damming of the Narmada river could be a blueprint for disaster.  </a:t>
            </a:r>
          </a:p>
          <a:p>
            <a:pPr algn="just">
              <a:buFont typeface="Wingdings" pitchFamily="2" charset="2"/>
              <a:buChar char="Ø"/>
            </a:pPr>
            <a:endParaRPr lang="en-US" sz="2200" dirty="0">
              <a:latin typeface="Cambria" pitchFamily="18" charset="0"/>
              <a:ea typeface="Cambria" pitchFamily="18" charset="0"/>
            </a:endParaRPr>
          </a:p>
          <a:p>
            <a:pPr algn="just">
              <a:buFont typeface="Wingdings" pitchFamily="2" charset="2"/>
              <a:buChar char="Ø"/>
            </a:pPr>
            <a:r>
              <a:rPr lang="en-US" sz="2200" dirty="0">
                <a:latin typeface="Cambria" pitchFamily="18" charset="0"/>
                <a:ea typeface="Cambria" pitchFamily="18" charset="0"/>
              </a:rPr>
              <a:t>The basin is one of the most dense forests in India.  </a:t>
            </a:r>
          </a:p>
          <a:p>
            <a:pPr algn="just">
              <a:buFont typeface="Wingdings" pitchFamily="2" charset="2"/>
              <a:buChar char="Ø"/>
            </a:pPr>
            <a:endParaRPr lang="en-US" sz="2200" dirty="0">
              <a:latin typeface="Cambria" pitchFamily="18" charset="0"/>
              <a:ea typeface="Cambria" pitchFamily="18" charset="0"/>
            </a:endParaRPr>
          </a:p>
          <a:p>
            <a:pPr algn="just">
              <a:buFont typeface="Wingdings" pitchFamily="2" charset="2"/>
              <a:buChar char="Ø"/>
            </a:pPr>
            <a:r>
              <a:rPr lang="en-US" sz="2200" dirty="0">
                <a:latin typeface="Cambria" pitchFamily="18" charset="0"/>
                <a:ea typeface="Cambria" pitchFamily="18" charset="0"/>
              </a:rPr>
              <a:t>The project would imply displacement of over 1 million people, mostly </a:t>
            </a:r>
            <a:r>
              <a:rPr lang="en-US" sz="2200" dirty="0" err="1">
                <a:latin typeface="Cambria" pitchFamily="18" charset="0"/>
                <a:ea typeface="Cambria" pitchFamily="18" charset="0"/>
              </a:rPr>
              <a:t>tribals</a:t>
            </a:r>
            <a:r>
              <a:rPr lang="en-US" sz="2200" dirty="0">
                <a:latin typeface="Cambria" pitchFamily="18" charset="0"/>
                <a:ea typeface="Cambria" pitchFamily="18" charset="0"/>
              </a:rPr>
              <a:t>, submerging of over 1000 villages and over 50,000 hectares of agricultural land and also loss of forests in the region.  </a:t>
            </a:r>
          </a:p>
          <a:p>
            <a:pPr algn="just">
              <a:buFont typeface="Wingdings" pitchFamily="2" charset="2"/>
              <a:buChar char="Ø"/>
            </a:pPr>
            <a:endParaRPr lang="en-US" sz="2200" dirty="0">
              <a:latin typeface="Cambria" pitchFamily="18" charset="0"/>
              <a:ea typeface="Cambria" pitchFamily="18" charset="0"/>
            </a:endParaRPr>
          </a:p>
          <a:p>
            <a:pPr algn="just">
              <a:buFont typeface="Wingdings" pitchFamily="2" charset="2"/>
              <a:buChar char="Ø"/>
            </a:pPr>
            <a:r>
              <a:rPr lang="en-US" sz="2200" dirty="0">
                <a:latin typeface="Cambria" pitchFamily="18" charset="0"/>
                <a:ea typeface="Cambria" pitchFamily="18" charset="0"/>
              </a:rPr>
              <a:t>The environmental action groups, led by the environmentalist, Smt. </a:t>
            </a:r>
            <a:r>
              <a:rPr lang="en-US" sz="2200" b="1" dirty="0" err="1">
                <a:latin typeface="Cambria" pitchFamily="18" charset="0"/>
                <a:ea typeface="Cambria" pitchFamily="18" charset="0"/>
              </a:rPr>
              <a:t>Medha</a:t>
            </a:r>
            <a:r>
              <a:rPr lang="en-US" sz="2200" b="1" dirty="0">
                <a:latin typeface="Cambria" pitchFamily="18" charset="0"/>
                <a:ea typeface="Cambria" pitchFamily="18" charset="0"/>
              </a:rPr>
              <a:t> </a:t>
            </a:r>
            <a:r>
              <a:rPr lang="en-US" sz="2200" b="1" dirty="0" err="1">
                <a:latin typeface="Cambria" pitchFamily="18" charset="0"/>
                <a:ea typeface="Cambria" pitchFamily="18" charset="0"/>
              </a:rPr>
              <a:t>Patkar</a:t>
            </a:r>
            <a:r>
              <a:rPr lang="en-US" sz="2200" dirty="0">
                <a:latin typeface="Cambria" pitchFamily="18" charset="0"/>
                <a:ea typeface="Cambria" pitchFamily="18" charset="0"/>
              </a:rPr>
              <a:t>, organised sustained movement to stall the projects of </a:t>
            </a:r>
            <a:r>
              <a:rPr lang="en-US" sz="2200" dirty="0" err="1">
                <a:latin typeface="Cambria" pitchFamily="18" charset="0"/>
                <a:ea typeface="Cambria" pitchFamily="18" charset="0"/>
              </a:rPr>
              <a:t>Sardar</a:t>
            </a:r>
            <a:r>
              <a:rPr lang="en-US" sz="2200" dirty="0">
                <a:latin typeface="Cambria" pitchFamily="18" charset="0"/>
                <a:ea typeface="Cambria" pitchFamily="18" charset="0"/>
              </a:rPr>
              <a:t> </a:t>
            </a:r>
            <a:r>
              <a:rPr lang="en-US" sz="2200" dirty="0" err="1">
                <a:latin typeface="Cambria" pitchFamily="18" charset="0"/>
                <a:ea typeface="Cambria" pitchFamily="18" charset="0"/>
              </a:rPr>
              <a:t>Sarovar</a:t>
            </a:r>
            <a:r>
              <a:rPr lang="en-US" sz="2200" dirty="0">
                <a:latin typeface="Cambria" pitchFamily="18" charset="0"/>
                <a:ea typeface="Cambria" pitchFamily="18" charset="0"/>
              </a:rPr>
              <a:t> and Narmada </a:t>
            </a:r>
            <a:r>
              <a:rPr lang="en-US" sz="2200" dirty="0" err="1">
                <a:latin typeface="Cambria" pitchFamily="18" charset="0"/>
                <a:ea typeface="Cambria" pitchFamily="18" charset="0"/>
              </a:rPr>
              <a:t>Sagar</a:t>
            </a:r>
            <a:r>
              <a:rPr lang="en-US" sz="2200" dirty="0">
                <a:latin typeface="Cambria" pitchFamily="18" charset="0"/>
                <a:ea typeface="Cambria" pitchFamily="18" charset="0"/>
              </a:rPr>
              <a:t> dams and partly succeeded.</a:t>
            </a:r>
          </a:p>
        </p:txBody>
      </p:sp>
    </p:spTree>
    <p:extLst>
      <p:ext uri="{BB962C8B-B14F-4D97-AF65-F5344CB8AC3E}">
        <p14:creationId xmlns:p14="http://schemas.microsoft.com/office/powerpoint/2010/main" val="26817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1026"/>
          <p:cNvSpPr>
            <a:spLocks noGrp="1" noChangeArrowheads="1"/>
          </p:cNvSpPr>
          <p:nvPr>
            <p:ph type="title"/>
          </p:nvPr>
        </p:nvSpPr>
        <p:spPr>
          <a:xfrm>
            <a:off x="609600" y="304800"/>
            <a:ext cx="10972800" cy="685800"/>
          </a:xfrm>
        </p:spPr>
        <p:txBody>
          <a:bodyPr anchor="b">
            <a:normAutofit fontScale="90000"/>
          </a:bodyPr>
          <a:lstStyle/>
          <a:p>
            <a:pPr eaLnBrk="1" hangingPunct="1"/>
            <a:r>
              <a:rPr lang="en-US" altLang="en-US" dirty="0"/>
              <a:t>Humans Degrade Natural Capital</a:t>
            </a:r>
          </a:p>
        </p:txBody>
      </p:sp>
      <p:pic>
        <p:nvPicPr>
          <p:cNvPr id="17411" name="Picture 6" descr="0109"/>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48593" y="1629236"/>
            <a:ext cx="10685641" cy="484776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D:\SAI\RU LOGO.jpg"/>
          <p:cNvPicPr/>
          <p:nvPr/>
        </p:nvPicPr>
        <p:blipFill>
          <a:blip r:embed="rId4"/>
          <a:srcRect/>
          <a:stretch>
            <a:fillRect/>
          </a:stretch>
        </p:blipFill>
        <p:spPr bwMode="auto">
          <a:xfrm>
            <a:off x="39330" y="59352"/>
            <a:ext cx="2399071" cy="440690"/>
          </a:xfrm>
          <a:prstGeom prst="rect">
            <a:avLst/>
          </a:prstGeom>
          <a:noFill/>
          <a:ln w="9525">
            <a:noFill/>
            <a:miter lim="800000"/>
            <a:headEnd/>
            <a:tailEnd/>
          </a:ln>
        </p:spPr>
      </p:pic>
    </p:spTree>
    <p:extLst>
      <p:ext uri="{BB962C8B-B14F-4D97-AF65-F5344CB8AC3E}">
        <p14:creationId xmlns:p14="http://schemas.microsoft.com/office/powerpoint/2010/main" val="361000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412"/>
                                        </p:tgtEl>
                                        <p:attrNameLst>
                                          <p:attrName>style.visibility</p:attrName>
                                        </p:attrNameLst>
                                      </p:cBhvr>
                                      <p:to>
                                        <p:strVal val="visible"/>
                                      </p:to>
                                    </p:set>
                                    <p:animEffect transition="in" filter="fade">
                                      <p:cBhvr>
                                        <p:cTn id="11"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p:txBody>
          <a:bodyPr/>
          <a:lstStyle/>
          <a:p>
            <a:pPr marL="0" indent="0" algn="ctr">
              <a:buFont typeface="Arial" pitchFamily="34" charset="0"/>
              <a:buNone/>
            </a:pPr>
            <a:r>
              <a:rPr lang="en-US" altLang="en-US" sz="6000"/>
              <a:t>HUMAN ACTIVITIES AND IMPACTS ON THE ENVIRONMENT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609600" y="274638"/>
            <a:ext cx="10972800"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a:t>Components Of Environment</a:t>
            </a:r>
          </a:p>
        </p:txBody>
      </p:sp>
      <p:sp>
        <p:nvSpPr>
          <p:cNvPr id="5123" name="Rectangle 2"/>
          <p:cNvSpPr>
            <a:spLocks noGrp="1" noChangeArrowheads="1"/>
          </p:cNvSpPr>
          <p:nvPr>
            <p:ph type="body" idx="1"/>
          </p:nvPr>
        </p:nvSpPr>
        <p:spPr>
          <a:xfrm>
            <a:off x="609600" y="2339975"/>
            <a:ext cx="10972800" cy="4319588"/>
          </a:xfrm>
        </p:spPr>
        <p:txBody>
          <a:bodyPr/>
          <a:lstStyle/>
          <a:p>
            <a:pPr eaLnBrk="1" hangingPunct="1">
              <a:buFont typeface="Arial"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   Environmental components or conceptual spheres-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b="1"/>
              <a:t>Atmosphere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b="1"/>
              <a:t>Hydrosphere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b="1"/>
              <a:t>Lithosphere</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b="1"/>
              <a:t>Biosphere</a:t>
            </a:r>
          </a:p>
          <a:p>
            <a:pPr eaLnBrk="1" hangingPunct="1">
              <a:buFont typeface="Arial"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altLang="en-US" b="1"/>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47BC-25F0-404C-BFE3-54F547F0CFE0}"/>
              </a:ext>
            </a:extLst>
          </p:cNvPr>
          <p:cNvSpPr>
            <a:spLocks noGrp="1"/>
          </p:cNvSpPr>
          <p:nvPr>
            <p:ph type="title"/>
          </p:nvPr>
        </p:nvSpPr>
        <p:spPr>
          <a:xfrm>
            <a:off x="1524000" y="142383"/>
            <a:ext cx="9144000" cy="674255"/>
          </a:xfrm>
        </p:spPr>
        <p:txBody>
          <a:bodyPr>
            <a:normAutofit fontScale="90000"/>
          </a:bodyPr>
          <a:lstStyle/>
          <a:p>
            <a:pPr algn="ctr"/>
            <a:r>
              <a:rPr lang="en-IN" dirty="0"/>
              <a:t>Biosphere</a:t>
            </a:r>
          </a:p>
        </p:txBody>
      </p:sp>
      <p:pic>
        <p:nvPicPr>
          <p:cNvPr id="5" name="Content Placeholder 4">
            <a:extLst>
              <a:ext uri="{FF2B5EF4-FFF2-40B4-BE49-F238E27FC236}">
                <a16:creationId xmlns:a16="http://schemas.microsoft.com/office/drawing/2014/main" id="{8585EC05-35AE-4402-A108-1B151234CA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67" b="189"/>
          <a:stretch/>
        </p:blipFill>
        <p:spPr>
          <a:xfrm>
            <a:off x="1524001" y="720437"/>
            <a:ext cx="8694233" cy="3945299"/>
          </a:xfrm>
        </p:spPr>
      </p:pic>
      <p:pic>
        <p:nvPicPr>
          <p:cNvPr id="6" name="Picture 5">
            <a:extLst>
              <a:ext uri="{FF2B5EF4-FFF2-40B4-BE49-F238E27FC236}">
                <a16:creationId xmlns:a16="http://schemas.microsoft.com/office/drawing/2014/main" id="{927A63BE-DB39-4D39-B4D2-2446A8FF6B93}"/>
              </a:ext>
            </a:extLst>
          </p:cNvPr>
          <p:cNvPicPr>
            <a:picLocks noChangeAspect="1"/>
          </p:cNvPicPr>
          <p:nvPr/>
        </p:nvPicPr>
        <p:blipFill>
          <a:blip r:embed="rId3"/>
          <a:stretch>
            <a:fillRect/>
          </a:stretch>
        </p:blipFill>
        <p:spPr>
          <a:xfrm>
            <a:off x="7085012" y="4221546"/>
            <a:ext cx="3582988" cy="2632100"/>
          </a:xfrm>
          <a:prstGeom prst="rect">
            <a:avLst/>
          </a:prstGeom>
        </p:spPr>
      </p:pic>
      <p:grpSp>
        <p:nvGrpSpPr>
          <p:cNvPr id="51" name="Group 50">
            <a:extLst>
              <a:ext uri="{FF2B5EF4-FFF2-40B4-BE49-F238E27FC236}">
                <a16:creationId xmlns:a16="http://schemas.microsoft.com/office/drawing/2014/main" id="{50269EFA-A76F-4853-BF9A-730249F3CB27}"/>
              </a:ext>
            </a:extLst>
          </p:cNvPr>
          <p:cNvGrpSpPr/>
          <p:nvPr/>
        </p:nvGrpSpPr>
        <p:grpSpPr>
          <a:xfrm>
            <a:off x="1525157" y="4023360"/>
            <a:ext cx="6768847" cy="2834640"/>
            <a:chOff x="1156" y="4023360"/>
            <a:chExt cx="6768847" cy="2834640"/>
          </a:xfrm>
        </p:grpSpPr>
        <p:cxnSp>
          <p:nvCxnSpPr>
            <p:cNvPr id="34" name="Straight Connector 33">
              <a:extLst>
                <a:ext uri="{FF2B5EF4-FFF2-40B4-BE49-F238E27FC236}">
                  <a16:creationId xmlns:a16="http://schemas.microsoft.com/office/drawing/2014/main" id="{6CBDD784-06A5-4A76-92B9-9D4266E2E6F6}"/>
                </a:ext>
              </a:extLst>
            </p:cNvPr>
            <p:cNvCxnSpPr>
              <a:cxnSpLocks/>
            </p:cNvCxnSpPr>
            <p:nvPr/>
          </p:nvCxnSpPr>
          <p:spPr>
            <a:xfrm flipH="1">
              <a:off x="5246255" y="4719778"/>
              <a:ext cx="0" cy="144000"/>
            </a:xfrm>
            <a:prstGeom prst="line">
              <a:avLst/>
            </a:prstGeom>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0D5AE1B5-CD87-4B7E-BF87-A038619B107B}"/>
                </a:ext>
              </a:extLst>
            </p:cNvPr>
            <p:cNvGrpSpPr/>
            <p:nvPr/>
          </p:nvGrpSpPr>
          <p:grpSpPr>
            <a:xfrm>
              <a:off x="1156" y="4023360"/>
              <a:ext cx="6768847" cy="2834640"/>
              <a:chOff x="75300" y="4043812"/>
              <a:chExt cx="6768847" cy="2814188"/>
            </a:xfrm>
          </p:grpSpPr>
          <p:sp>
            <p:nvSpPr>
              <p:cNvPr id="9" name="TextBox 8">
                <a:extLst>
                  <a:ext uri="{FF2B5EF4-FFF2-40B4-BE49-F238E27FC236}">
                    <a16:creationId xmlns:a16="http://schemas.microsoft.com/office/drawing/2014/main" id="{4644CB7E-1CF0-4E48-89D7-02D386E40E59}"/>
                  </a:ext>
                </a:extLst>
              </p:cNvPr>
              <p:cNvSpPr txBox="1"/>
              <p:nvPr/>
            </p:nvSpPr>
            <p:spPr>
              <a:xfrm>
                <a:off x="75300" y="4043812"/>
                <a:ext cx="6768847" cy="738664"/>
              </a:xfrm>
              <a:prstGeom prst="rect">
                <a:avLst/>
              </a:prstGeom>
              <a:noFill/>
            </p:spPr>
            <p:txBody>
              <a:bodyPr wrap="square" rtlCol="0">
                <a:spAutoFit/>
              </a:bodyPr>
              <a:lstStyle/>
              <a:p>
                <a:pPr algn="ctr"/>
                <a:r>
                  <a:rPr lang="en-IN" sz="1400" dirty="0"/>
                  <a:t>Components of ecosystem</a:t>
                </a:r>
              </a:p>
              <a:p>
                <a:endParaRPr lang="en-IN" sz="1400" dirty="0"/>
              </a:p>
              <a:p>
                <a:r>
                  <a:rPr lang="en-IN" sz="1400" dirty="0"/>
                  <a:t>Biotic components                                                     Abiotic components</a:t>
                </a:r>
              </a:p>
            </p:txBody>
          </p:sp>
          <p:sp>
            <p:nvSpPr>
              <p:cNvPr id="11" name="TextBox 10">
                <a:extLst>
                  <a:ext uri="{FF2B5EF4-FFF2-40B4-BE49-F238E27FC236}">
                    <a16:creationId xmlns:a16="http://schemas.microsoft.com/office/drawing/2014/main" id="{5712EDE1-F071-4FA8-BFCF-5E9353EE4353}"/>
                  </a:ext>
                </a:extLst>
              </p:cNvPr>
              <p:cNvSpPr txBox="1"/>
              <p:nvPr/>
            </p:nvSpPr>
            <p:spPr>
              <a:xfrm>
                <a:off x="670845" y="4950031"/>
                <a:ext cx="2623126" cy="1169551"/>
              </a:xfrm>
              <a:prstGeom prst="rect">
                <a:avLst/>
              </a:prstGeom>
              <a:noFill/>
            </p:spPr>
            <p:txBody>
              <a:bodyPr wrap="square" rtlCol="0">
                <a:spAutoFit/>
              </a:bodyPr>
              <a:lstStyle/>
              <a:p>
                <a:r>
                  <a:rPr lang="en-IN" sz="1400" dirty="0"/>
                  <a:t>Physical factors</a:t>
                </a:r>
              </a:p>
              <a:p>
                <a:r>
                  <a:rPr lang="en-IN" sz="1400" dirty="0"/>
                  <a:t>Temperature</a:t>
                </a:r>
              </a:p>
              <a:p>
                <a:r>
                  <a:rPr lang="en-IN" sz="1400" dirty="0"/>
                  <a:t>Humidity</a:t>
                </a:r>
              </a:p>
              <a:p>
                <a:r>
                  <a:rPr lang="en-IN" sz="1400" dirty="0"/>
                  <a:t>Light</a:t>
                </a:r>
              </a:p>
              <a:p>
                <a:r>
                  <a:rPr lang="en-IN" sz="1400" dirty="0"/>
                  <a:t>Atmospheric pressure</a:t>
                </a:r>
              </a:p>
            </p:txBody>
          </p:sp>
          <p:sp>
            <p:nvSpPr>
              <p:cNvPr id="12" name="TextBox 11">
                <a:extLst>
                  <a:ext uri="{FF2B5EF4-FFF2-40B4-BE49-F238E27FC236}">
                    <a16:creationId xmlns:a16="http://schemas.microsoft.com/office/drawing/2014/main" id="{6C7E0CE4-C333-45BA-9A03-8C88EA8062A8}"/>
                  </a:ext>
                </a:extLst>
              </p:cNvPr>
              <p:cNvSpPr txBox="1"/>
              <p:nvPr/>
            </p:nvSpPr>
            <p:spPr>
              <a:xfrm>
                <a:off x="2580448" y="4942617"/>
                <a:ext cx="1820680" cy="1169551"/>
              </a:xfrm>
              <a:prstGeom prst="rect">
                <a:avLst/>
              </a:prstGeom>
              <a:noFill/>
            </p:spPr>
            <p:txBody>
              <a:bodyPr wrap="square" rtlCol="0">
                <a:spAutoFit/>
              </a:bodyPr>
              <a:lstStyle/>
              <a:p>
                <a:r>
                  <a:rPr lang="en-IN" sz="1400" dirty="0"/>
                  <a:t>Inorganic substances</a:t>
                </a:r>
              </a:p>
              <a:p>
                <a:r>
                  <a:rPr lang="en-IN" sz="1400" dirty="0"/>
                  <a:t>Water</a:t>
                </a:r>
              </a:p>
              <a:p>
                <a:r>
                  <a:rPr lang="en-IN" sz="1400" dirty="0"/>
                  <a:t>O2</a:t>
                </a:r>
              </a:p>
              <a:p>
                <a:r>
                  <a:rPr lang="en-IN" sz="1400" dirty="0"/>
                  <a:t>CO2</a:t>
                </a:r>
              </a:p>
              <a:p>
                <a:r>
                  <a:rPr lang="en-IN" sz="1400" dirty="0"/>
                  <a:t>N2</a:t>
                </a:r>
              </a:p>
            </p:txBody>
          </p:sp>
          <p:sp>
            <p:nvSpPr>
              <p:cNvPr id="13" name="TextBox 12">
                <a:extLst>
                  <a:ext uri="{FF2B5EF4-FFF2-40B4-BE49-F238E27FC236}">
                    <a16:creationId xmlns:a16="http://schemas.microsoft.com/office/drawing/2014/main" id="{994DD525-E1B8-40DE-B718-5DD42E432005}"/>
                  </a:ext>
                </a:extLst>
              </p:cNvPr>
              <p:cNvSpPr txBox="1"/>
              <p:nvPr/>
            </p:nvSpPr>
            <p:spPr>
              <a:xfrm>
                <a:off x="4568105" y="4950031"/>
                <a:ext cx="1939636" cy="954107"/>
              </a:xfrm>
              <a:prstGeom prst="rect">
                <a:avLst/>
              </a:prstGeom>
              <a:noFill/>
            </p:spPr>
            <p:txBody>
              <a:bodyPr wrap="square" rtlCol="0">
                <a:spAutoFit/>
              </a:bodyPr>
              <a:lstStyle/>
              <a:p>
                <a:r>
                  <a:rPr lang="en-IN" sz="1400" dirty="0"/>
                  <a:t>Organic substances</a:t>
                </a:r>
              </a:p>
              <a:p>
                <a:r>
                  <a:rPr lang="en-IN" sz="1400" dirty="0"/>
                  <a:t>Proteins</a:t>
                </a:r>
              </a:p>
              <a:p>
                <a:r>
                  <a:rPr lang="en-IN" sz="1400" dirty="0"/>
                  <a:t>Carbohydrates</a:t>
                </a:r>
              </a:p>
              <a:p>
                <a:r>
                  <a:rPr lang="en-IN" sz="1400" dirty="0"/>
                  <a:t>Lipids</a:t>
                </a:r>
              </a:p>
            </p:txBody>
          </p:sp>
          <p:sp>
            <p:nvSpPr>
              <p:cNvPr id="14" name="TextBox 13">
                <a:extLst>
                  <a:ext uri="{FF2B5EF4-FFF2-40B4-BE49-F238E27FC236}">
                    <a16:creationId xmlns:a16="http://schemas.microsoft.com/office/drawing/2014/main" id="{E3838AEF-7107-4533-A47B-0E6CE4DD98A1}"/>
                  </a:ext>
                </a:extLst>
              </p:cNvPr>
              <p:cNvSpPr txBox="1"/>
              <p:nvPr/>
            </p:nvSpPr>
            <p:spPr>
              <a:xfrm>
                <a:off x="532149" y="6330426"/>
                <a:ext cx="2336805" cy="523220"/>
              </a:xfrm>
              <a:prstGeom prst="rect">
                <a:avLst/>
              </a:prstGeom>
              <a:noFill/>
            </p:spPr>
            <p:txBody>
              <a:bodyPr wrap="square" rtlCol="0">
                <a:spAutoFit/>
              </a:bodyPr>
              <a:lstStyle/>
              <a:p>
                <a:r>
                  <a:rPr lang="en-IN" sz="1400" dirty="0"/>
                  <a:t>Producers</a:t>
                </a:r>
              </a:p>
              <a:p>
                <a:r>
                  <a:rPr lang="en-IN" sz="1400" dirty="0"/>
                  <a:t>(Green plants)</a:t>
                </a:r>
              </a:p>
            </p:txBody>
          </p:sp>
          <p:sp>
            <p:nvSpPr>
              <p:cNvPr id="15" name="TextBox 14">
                <a:extLst>
                  <a:ext uri="{FF2B5EF4-FFF2-40B4-BE49-F238E27FC236}">
                    <a16:creationId xmlns:a16="http://schemas.microsoft.com/office/drawing/2014/main" id="{C60C2D03-EBF1-41A9-B62E-3B8EDCAE0655}"/>
                  </a:ext>
                </a:extLst>
              </p:cNvPr>
              <p:cNvSpPr txBox="1"/>
              <p:nvPr/>
            </p:nvSpPr>
            <p:spPr>
              <a:xfrm>
                <a:off x="1985098" y="6308083"/>
                <a:ext cx="1597891" cy="523220"/>
              </a:xfrm>
              <a:prstGeom prst="rect">
                <a:avLst/>
              </a:prstGeom>
              <a:noFill/>
            </p:spPr>
            <p:txBody>
              <a:bodyPr wrap="square" rtlCol="0">
                <a:spAutoFit/>
              </a:bodyPr>
              <a:lstStyle/>
              <a:p>
                <a:r>
                  <a:rPr lang="en-IN" sz="1400" dirty="0"/>
                  <a:t>Consumers</a:t>
                </a:r>
              </a:p>
              <a:p>
                <a:r>
                  <a:rPr lang="en-IN" sz="1400" dirty="0"/>
                  <a:t>(Animals)</a:t>
                </a:r>
              </a:p>
            </p:txBody>
          </p:sp>
          <p:sp>
            <p:nvSpPr>
              <p:cNvPr id="16" name="TextBox 15">
                <a:extLst>
                  <a:ext uri="{FF2B5EF4-FFF2-40B4-BE49-F238E27FC236}">
                    <a16:creationId xmlns:a16="http://schemas.microsoft.com/office/drawing/2014/main" id="{35A15E94-5482-4BDB-B6F0-27A22515C5B6}"/>
                  </a:ext>
                </a:extLst>
              </p:cNvPr>
              <p:cNvSpPr txBox="1"/>
              <p:nvPr/>
            </p:nvSpPr>
            <p:spPr>
              <a:xfrm>
                <a:off x="3340352" y="6334780"/>
                <a:ext cx="2013527" cy="523220"/>
              </a:xfrm>
              <a:prstGeom prst="rect">
                <a:avLst/>
              </a:prstGeom>
              <a:noFill/>
            </p:spPr>
            <p:txBody>
              <a:bodyPr wrap="square" rtlCol="0">
                <a:spAutoFit/>
              </a:bodyPr>
              <a:lstStyle/>
              <a:p>
                <a:r>
                  <a:rPr lang="en-IN" sz="1400" dirty="0"/>
                  <a:t>Decomposers</a:t>
                </a:r>
              </a:p>
              <a:p>
                <a:r>
                  <a:rPr lang="en-IN" sz="1400" dirty="0"/>
                  <a:t>(Microorganisms)</a:t>
                </a:r>
              </a:p>
            </p:txBody>
          </p:sp>
          <p:grpSp>
            <p:nvGrpSpPr>
              <p:cNvPr id="31" name="Group 30">
                <a:extLst>
                  <a:ext uri="{FF2B5EF4-FFF2-40B4-BE49-F238E27FC236}">
                    <a16:creationId xmlns:a16="http://schemas.microsoft.com/office/drawing/2014/main" id="{CEBD188C-8AD0-47A5-8394-CBA15B9D1E5E}"/>
                  </a:ext>
                </a:extLst>
              </p:cNvPr>
              <p:cNvGrpSpPr/>
              <p:nvPr/>
            </p:nvGrpSpPr>
            <p:grpSpPr>
              <a:xfrm>
                <a:off x="729676" y="4257963"/>
                <a:ext cx="4525818" cy="327787"/>
                <a:chOff x="831273" y="4304143"/>
                <a:chExt cx="4525818" cy="327787"/>
              </a:xfrm>
            </p:grpSpPr>
            <p:cxnSp>
              <p:nvCxnSpPr>
                <p:cNvPr id="18" name="Straight Connector 17">
                  <a:extLst>
                    <a:ext uri="{FF2B5EF4-FFF2-40B4-BE49-F238E27FC236}">
                      <a16:creationId xmlns:a16="http://schemas.microsoft.com/office/drawing/2014/main" id="{CF2087A7-B8D1-49F3-B0D5-7E656BA6A570}"/>
                    </a:ext>
                  </a:extLst>
                </p:cNvPr>
                <p:cNvCxnSpPr>
                  <a:cxnSpLocks/>
                </p:cNvCxnSpPr>
                <p:nvPr/>
              </p:nvCxnSpPr>
              <p:spPr>
                <a:xfrm flipH="1">
                  <a:off x="3556001" y="4304143"/>
                  <a:ext cx="0" cy="14400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ADAAB7B6-6A9A-4F60-AB30-4EF8139959DB}"/>
                    </a:ext>
                  </a:extLst>
                </p:cNvPr>
                <p:cNvCxnSpPr/>
                <p:nvPr/>
              </p:nvCxnSpPr>
              <p:spPr>
                <a:xfrm>
                  <a:off x="831273" y="4456435"/>
                  <a:ext cx="4525818"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68F31BBF-EC6C-4DB1-9D1F-B0D08ABC867E}"/>
                    </a:ext>
                  </a:extLst>
                </p:cNvPr>
                <p:cNvCxnSpPr>
                  <a:cxnSpLocks/>
                </p:cNvCxnSpPr>
                <p:nvPr/>
              </p:nvCxnSpPr>
              <p:spPr>
                <a:xfrm flipH="1">
                  <a:off x="831273" y="4451930"/>
                  <a:ext cx="0" cy="18000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059F6A1D-5354-47A0-A112-77F06F0C120B}"/>
                    </a:ext>
                  </a:extLst>
                </p:cNvPr>
                <p:cNvCxnSpPr>
                  <a:cxnSpLocks/>
                </p:cNvCxnSpPr>
                <p:nvPr/>
              </p:nvCxnSpPr>
              <p:spPr>
                <a:xfrm flipH="1">
                  <a:off x="5357089" y="4451930"/>
                  <a:ext cx="0" cy="180000"/>
                </a:xfrm>
                <a:prstGeom prst="line">
                  <a:avLst/>
                </a:prstGeom>
              </p:spPr>
              <p:style>
                <a:lnRef idx="2">
                  <a:schemeClr val="dk1"/>
                </a:lnRef>
                <a:fillRef idx="0">
                  <a:schemeClr val="dk1"/>
                </a:fillRef>
                <a:effectRef idx="1">
                  <a:schemeClr val="dk1"/>
                </a:effectRef>
                <a:fontRef idx="minor">
                  <a:schemeClr val="tx1"/>
                </a:fontRef>
              </p:style>
            </p:cxnSp>
          </p:grpSp>
          <p:cxnSp>
            <p:nvCxnSpPr>
              <p:cNvPr id="33" name="Straight Connector 32">
                <a:extLst>
                  <a:ext uri="{FF2B5EF4-FFF2-40B4-BE49-F238E27FC236}">
                    <a16:creationId xmlns:a16="http://schemas.microsoft.com/office/drawing/2014/main" id="{57705C36-E817-4C01-B980-2FE06D0BE367}"/>
                  </a:ext>
                </a:extLst>
              </p:cNvPr>
              <p:cNvCxnSpPr>
                <a:cxnSpLocks/>
              </p:cNvCxnSpPr>
              <p:nvPr/>
            </p:nvCxnSpPr>
            <p:spPr>
              <a:xfrm flipH="1">
                <a:off x="1066795" y="6214527"/>
                <a:ext cx="0" cy="144000"/>
              </a:xfrm>
              <a:prstGeom prst="line">
                <a:avLst/>
              </a:prstGeom>
            </p:spPr>
            <p:style>
              <a:lnRef idx="2">
                <a:schemeClr val="dk1"/>
              </a:lnRef>
              <a:fillRef idx="0">
                <a:schemeClr val="dk1"/>
              </a:fillRef>
              <a:effectRef idx="1">
                <a:schemeClr val="dk1"/>
              </a:effectRef>
              <a:fontRef idx="minor">
                <a:schemeClr val="tx1"/>
              </a:fontRef>
            </p:style>
          </p:cxnSp>
          <p:grpSp>
            <p:nvGrpSpPr>
              <p:cNvPr id="40" name="Group 39">
                <a:extLst>
                  <a:ext uri="{FF2B5EF4-FFF2-40B4-BE49-F238E27FC236}">
                    <a16:creationId xmlns:a16="http://schemas.microsoft.com/office/drawing/2014/main" id="{3284273C-BFAC-407D-8281-61CD3C8EAF7E}"/>
                  </a:ext>
                </a:extLst>
              </p:cNvPr>
              <p:cNvGrpSpPr/>
              <p:nvPr/>
            </p:nvGrpSpPr>
            <p:grpSpPr>
              <a:xfrm>
                <a:off x="1140323" y="4871342"/>
                <a:ext cx="4179825" cy="153343"/>
                <a:chOff x="1140323" y="5079888"/>
                <a:chExt cx="4179825" cy="153343"/>
              </a:xfrm>
            </p:grpSpPr>
            <p:cxnSp>
              <p:nvCxnSpPr>
                <p:cNvPr id="32" name="Straight Connector 31">
                  <a:extLst>
                    <a:ext uri="{FF2B5EF4-FFF2-40B4-BE49-F238E27FC236}">
                      <a16:creationId xmlns:a16="http://schemas.microsoft.com/office/drawing/2014/main" id="{7AA526B3-781B-4BC7-812F-53D6C448A61B}"/>
                    </a:ext>
                  </a:extLst>
                </p:cNvPr>
                <p:cNvCxnSpPr>
                  <a:cxnSpLocks/>
                </p:cNvCxnSpPr>
                <p:nvPr/>
              </p:nvCxnSpPr>
              <p:spPr>
                <a:xfrm flipH="1">
                  <a:off x="3191172" y="5080974"/>
                  <a:ext cx="0" cy="14400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C017F0D-77A6-46AF-9AC5-D7DC10AC0B2D}"/>
                    </a:ext>
                  </a:extLst>
                </p:cNvPr>
                <p:cNvCxnSpPr>
                  <a:cxnSpLocks/>
                </p:cNvCxnSpPr>
                <p:nvPr/>
              </p:nvCxnSpPr>
              <p:spPr>
                <a:xfrm flipH="1">
                  <a:off x="1140323" y="5082192"/>
                  <a:ext cx="0" cy="14400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D586242C-D345-4B06-BAB6-3E507F2D3366}"/>
                    </a:ext>
                  </a:extLst>
                </p:cNvPr>
                <p:cNvCxnSpPr>
                  <a:cxnSpLocks/>
                </p:cNvCxnSpPr>
                <p:nvPr/>
              </p:nvCxnSpPr>
              <p:spPr>
                <a:xfrm flipH="1">
                  <a:off x="5320148" y="5089231"/>
                  <a:ext cx="0" cy="14400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A35BA4B5-2745-427C-BEB9-86001BCC1D5A}"/>
                    </a:ext>
                  </a:extLst>
                </p:cNvPr>
                <p:cNvCxnSpPr/>
                <p:nvPr/>
              </p:nvCxnSpPr>
              <p:spPr>
                <a:xfrm>
                  <a:off x="1140689" y="5079888"/>
                  <a:ext cx="4176000" cy="0"/>
                </a:xfrm>
                <a:prstGeom prst="line">
                  <a:avLst/>
                </a:prstGeom>
              </p:spPr>
              <p:style>
                <a:lnRef idx="2">
                  <a:schemeClr val="dk1"/>
                </a:lnRef>
                <a:fillRef idx="0">
                  <a:schemeClr val="dk1"/>
                </a:fillRef>
                <a:effectRef idx="1">
                  <a:schemeClr val="dk1"/>
                </a:effectRef>
                <a:fontRef idx="minor">
                  <a:schemeClr val="tx1"/>
                </a:fontRef>
              </p:style>
            </p:cxnSp>
          </p:grpSp>
          <p:cxnSp>
            <p:nvCxnSpPr>
              <p:cNvPr id="42" name="Straight Connector 41">
                <a:extLst>
                  <a:ext uri="{FF2B5EF4-FFF2-40B4-BE49-F238E27FC236}">
                    <a16:creationId xmlns:a16="http://schemas.microsoft.com/office/drawing/2014/main" id="{5562C06B-FB3C-485E-8445-A4BE164B9860}"/>
                  </a:ext>
                </a:extLst>
              </p:cNvPr>
              <p:cNvCxnSpPr>
                <a:cxnSpLocks/>
              </p:cNvCxnSpPr>
              <p:nvPr/>
            </p:nvCxnSpPr>
            <p:spPr>
              <a:xfrm>
                <a:off x="435597" y="4717475"/>
                <a:ext cx="0" cy="1476000"/>
              </a:xfrm>
              <a:prstGeom prst="line">
                <a:avLst/>
              </a:prstGeom>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3259D45-340A-4A37-94D6-8262DD6ACFB4}"/>
                  </a:ext>
                </a:extLst>
              </p:cNvPr>
              <p:cNvGrpSpPr/>
              <p:nvPr/>
            </p:nvGrpSpPr>
            <p:grpSpPr>
              <a:xfrm>
                <a:off x="446397" y="6198489"/>
                <a:ext cx="3434395" cy="190597"/>
                <a:chOff x="1161009" y="5079888"/>
                <a:chExt cx="3434395" cy="190597"/>
              </a:xfrm>
            </p:grpSpPr>
            <p:cxnSp>
              <p:nvCxnSpPr>
                <p:cNvPr id="45" name="Straight Connector 44">
                  <a:extLst>
                    <a:ext uri="{FF2B5EF4-FFF2-40B4-BE49-F238E27FC236}">
                      <a16:creationId xmlns:a16="http://schemas.microsoft.com/office/drawing/2014/main" id="{655B5A62-1B3A-4E52-96C2-A41A22510F83}"/>
                    </a:ext>
                  </a:extLst>
                </p:cNvPr>
                <p:cNvCxnSpPr>
                  <a:cxnSpLocks/>
                </p:cNvCxnSpPr>
                <p:nvPr/>
              </p:nvCxnSpPr>
              <p:spPr>
                <a:xfrm flipH="1">
                  <a:off x="3191172" y="5101296"/>
                  <a:ext cx="0" cy="14400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CF6EB485-8A25-44AD-8B60-CEC73F210782}"/>
                    </a:ext>
                  </a:extLst>
                </p:cNvPr>
                <p:cNvCxnSpPr>
                  <a:cxnSpLocks/>
                </p:cNvCxnSpPr>
                <p:nvPr/>
              </p:nvCxnSpPr>
              <p:spPr>
                <a:xfrm flipH="1">
                  <a:off x="4595404" y="5126485"/>
                  <a:ext cx="0" cy="14400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34CC443-268D-45D6-8B7D-385B80058070}"/>
                    </a:ext>
                  </a:extLst>
                </p:cNvPr>
                <p:cNvCxnSpPr>
                  <a:cxnSpLocks/>
                </p:cNvCxnSpPr>
                <p:nvPr/>
              </p:nvCxnSpPr>
              <p:spPr>
                <a:xfrm>
                  <a:off x="1161009" y="5079888"/>
                  <a:ext cx="3431311" cy="35938"/>
                </a:xfrm>
                <a:prstGeom prst="line">
                  <a:avLst/>
                </a:prstGeom>
              </p:spPr>
              <p:style>
                <a:lnRef idx="2">
                  <a:schemeClr val="dk1"/>
                </a:lnRef>
                <a:fillRef idx="0">
                  <a:schemeClr val="dk1"/>
                </a:fillRef>
                <a:effectRef idx="1">
                  <a:schemeClr val="dk1"/>
                </a:effectRef>
                <a:fontRef idx="minor">
                  <a:schemeClr val="tx1"/>
                </a:fontRef>
              </p:style>
            </p:cxnSp>
          </p:grpSp>
        </p:grpSp>
      </p:grpSp>
    </p:spTree>
    <p:extLst>
      <p:ext uri="{BB962C8B-B14F-4D97-AF65-F5344CB8AC3E}">
        <p14:creationId xmlns:p14="http://schemas.microsoft.com/office/powerpoint/2010/main" val="4249522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239184" y="274638"/>
            <a:ext cx="5520267" cy="11430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4000"/>
              <a:t>General Impacts: </a:t>
            </a:r>
          </a:p>
        </p:txBody>
      </p:sp>
      <p:sp>
        <p:nvSpPr>
          <p:cNvPr id="7171" name="Rectangle 2"/>
          <p:cNvSpPr>
            <a:spLocks noGrp="1" noChangeArrowheads="1"/>
          </p:cNvSpPr>
          <p:nvPr>
            <p:ph type="body" idx="1"/>
          </p:nvPr>
        </p:nvSpPr>
        <p:spPr>
          <a:xfrm>
            <a:off x="609600" y="1600201"/>
            <a:ext cx="10972800" cy="4525963"/>
          </a:xfrm>
        </p:spPr>
        <p:txBody>
          <a:bodyPr/>
          <a:lstStyle/>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dirty="0"/>
              <a:t>Emissions of certain gases raising the global temperature-A contribution to </a:t>
            </a:r>
            <a:r>
              <a:rPr lang="en-US" altLang="en-US" b="1" dirty="0"/>
              <a:t>global warming.</a:t>
            </a:r>
          </a:p>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dirty="0"/>
              <a:t>CFCs effects the </a:t>
            </a:r>
            <a:r>
              <a:rPr lang="en-US" altLang="en-US" b="1" dirty="0"/>
              <a:t>ozone layer.</a:t>
            </a:r>
          </a:p>
          <a:p>
            <a:pPr eaLnBrk="1" hangingPunct="1">
              <a:lnSpc>
                <a:spcPct val="9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dirty="0"/>
              <a:t>Estimation shows that about </a:t>
            </a:r>
            <a:r>
              <a:rPr lang="en-US" altLang="en-US" b="1" dirty="0"/>
              <a:t>36,500 </a:t>
            </a:r>
            <a:r>
              <a:rPr lang="en-US" altLang="en-US" dirty="0"/>
              <a:t>species become extinct each year due to </a:t>
            </a:r>
            <a:r>
              <a:rPr lang="en-US" altLang="en-US" b="1" dirty="0"/>
              <a:t>deforestation.</a:t>
            </a:r>
          </a:p>
          <a:p>
            <a:pPr eaLnBrk="1" hangingPunct="1">
              <a:lnSpc>
                <a:spcPct val="90000"/>
              </a:lnSpc>
              <a:buFont typeface="Arial"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altLang="en-US" b="1" dirty="0"/>
          </a:p>
          <a:p>
            <a:pPr eaLnBrk="1" hangingPunct="1">
              <a:lnSpc>
                <a:spcPct val="90000"/>
              </a:lnSpc>
              <a:buFont typeface="Arial"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altLang="en-US" b="1"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body"/>
          </p:nvPr>
        </p:nvSpPr>
        <p:spPr>
          <a:xfrm>
            <a:off x="609600" y="609600"/>
            <a:ext cx="10972800" cy="5862638"/>
          </a:xfrm>
        </p:spPr>
        <p:txBody>
          <a:bodyPr anchor="t"/>
          <a:lstStyle/>
          <a:p>
            <a:pPr marL="333375" indent="-333375" algn="l" eaLnBrk="1" hangingPunct="1">
              <a:spcBef>
                <a:spcPts val="800"/>
              </a:spcBef>
              <a:buFont typeface="Arial"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3200"/>
              <a:t>As per estimation perhaps 1 million species will become extinct in coming 20 years!!!</a:t>
            </a:r>
          </a:p>
          <a:p>
            <a:pPr marL="333375" indent="-333375" algn="l" eaLnBrk="1" hangingPunct="1">
              <a:spcBef>
                <a:spcPts val="800"/>
              </a:spcBef>
              <a:buFont typeface="Arial"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3200"/>
              <a:t>About </a:t>
            </a:r>
            <a:r>
              <a:rPr lang="en-US" sz="3200" b="1"/>
              <a:t>8.1 million square kilometers productive land have been deserted by man in last 50 years.</a:t>
            </a:r>
          </a:p>
          <a:p>
            <a:pPr marL="333375" indent="-333375" algn="l" eaLnBrk="1" hangingPunct="1">
              <a:spcBef>
                <a:spcPts val="800"/>
              </a:spcBef>
              <a:buFont typeface="Arial"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3200"/>
              <a:t>Topsoil erosion, overgrazing of grass lands, drying of wet land are also the major problems.  </a:t>
            </a:r>
          </a:p>
          <a:p>
            <a:pPr marL="333375" indent="-333375" algn="l" eaLnBrk="1" hangingPunct="1">
              <a:spcBef>
                <a:spcPts val="8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sz="3200"/>
          </a:p>
          <a:p>
            <a:pPr marL="333375" indent="-333375" algn="l" eaLnBrk="1" hangingPunct="1">
              <a:spcBef>
                <a:spcPts val="8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sz="3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body"/>
          </p:nvPr>
        </p:nvSpPr>
        <p:spPr>
          <a:xfrm>
            <a:off x="609600" y="914400"/>
            <a:ext cx="10972800" cy="6350000"/>
          </a:xfrm>
        </p:spPr>
        <p:txBody>
          <a:bodyPr anchor="t"/>
          <a:lstStyle/>
          <a:p>
            <a:pPr marL="333375" indent="-333375" algn="l" eaLnBrk="1" hangingPunct="1">
              <a:spcBef>
                <a:spcPts val="800"/>
              </a:spcBef>
              <a:buFont typeface="Arial"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3200"/>
              <a:t>Developing countries are suffering with the scarcity of drinking water.</a:t>
            </a:r>
          </a:p>
          <a:p>
            <a:pPr marL="333375" indent="-333375" algn="l" eaLnBrk="1" hangingPunct="1">
              <a:spcBef>
                <a:spcPts val="800"/>
              </a:spcBef>
              <a:buFont typeface="Arial"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3200"/>
              <a:t> The </a:t>
            </a:r>
            <a:r>
              <a:rPr lang="en-US" sz="3200" b="1"/>
              <a:t>pollution of</a:t>
            </a:r>
            <a:r>
              <a:rPr lang="en-US" sz="3200"/>
              <a:t> </a:t>
            </a:r>
            <a:r>
              <a:rPr lang="en-US" sz="3200" b="1"/>
              <a:t>sea</a:t>
            </a:r>
            <a:r>
              <a:rPr lang="en-US" sz="3200"/>
              <a:t> </a:t>
            </a:r>
            <a:r>
              <a:rPr lang="en-US" sz="3200" b="1"/>
              <a:t>destroying</a:t>
            </a:r>
            <a:r>
              <a:rPr lang="en-US" sz="3200"/>
              <a:t> the whole </a:t>
            </a:r>
            <a:r>
              <a:rPr lang="en-US" sz="3200" b="1"/>
              <a:t>aquatic life</a:t>
            </a:r>
            <a:r>
              <a:rPr lang="en-US" sz="3200"/>
              <a:t>. </a:t>
            </a:r>
          </a:p>
          <a:p>
            <a:pPr marL="333375" indent="-333375" algn="l" eaLnBrk="1" hangingPunct="1">
              <a:spcBef>
                <a:spcPts val="800"/>
              </a:spcBef>
              <a:buFont typeface="Arial"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3200"/>
              <a:t>For economic development and better living, man has sacrificed forest land for agriculture, industries, urbanization etc. This has brought in to trail environmental disaster and </a:t>
            </a:r>
            <a:r>
              <a:rPr lang="en-US" sz="3200" b="1"/>
              <a:t>backfired on man himself endangering his existence on earth.</a:t>
            </a:r>
          </a:p>
          <a:p>
            <a:pPr marL="333375" indent="-333375" algn="l" eaLnBrk="1" hangingPunct="1">
              <a:spcBef>
                <a:spcPts val="8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sz="3200"/>
          </a:p>
          <a:p>
            <a:pPr marL="333375" indent="-333375" algn="l" eaLnBrk="1" hangingPunct="1">
              <a:spcBef>
                <a:spcPts val="800"/>
              </a:spcBef>
              <a:buFont typeface="Arial"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US" sz="3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1680634" y="720726"/>
            <a:ext cx="8879417" cy="5400675"/>
          </a:xfrm>
          <a:prstGeom prst="rect">
            <a:avLst/>
          </a:prstGeom>
          <a:noFill/>
          <a:ln w="9525">
            <a:noFill/>
            <a:round/>
            <a:headEnd/>
            <a:tailEnd/>
          </a:ln>
        </p:spPr>
        <p:txBody>
          <a:bodyPr lIns="0" tIns="0" rIns="0" bIns="0" anchor="ctr"/>
          <a:lstStyle/>
          <a:p>
            <a:pPr algn="ctr" eaLnBrk="1" hangingPunct="1">
              <a:buClr>
                <a:srgbClr val="000000"/>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z="4400">
                <a:solidFill>
                  <a:srgbClr val="000000"/>
                </a:solidFill>
              </a:rPr>
              <a:t> </a:t>
            </a:r>
            <a:r>
              <a:rPr lang="en-US" altLang="en-US" sz="6000" b="1">
                <a:solidFill>
                  <a:srgbClr val="000000"/>
                </a:solidFill>
              </a:rPr>
              <a:t>Impacts That Threatened The World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body"/>
          </p:nvPr>
        </p:nvSpPr>
        <p:spPr>
          <a:xfrm>
            <a:off x="239184" y="179388"/>
            <a:ext cx="11952816" cy="6481762"/>
          </a:xfrm>
        </p:spPr>
        <p:txBody>
          <a:bodyPr lIns="0" tIns="0" rIns="0" bIns="0" anchor="t"/>
          <a:lstStyle/>
          <a:p>
            <a:pPr marL="333375" indent="-333375" algn="l" eaLnBrk="1" hangingPunct="1">
              <a:spcBef>
                <a:spcPts val="8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3200" b="1" dirty="0"/>
              <a:t>Bhopal Gas tragedy:</a:t>
            </a:r>
          </a:p>
          <a:p>
            <a:pPr marL="457200" indent="-457200" algn="l" eaLnBrk="1" hangingPunct="1">
              <a:spcBef>
                <a:spcPts val="800"/>
              </a:spcBef>
              <a:buFont typeface="Arial"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3200" dirty="0"/>
              <a:t>Happened in India's Bhopal in the year of 1984, December 3rd, Midnight.</a:t>
            </a:r>
          </a:p>
          <a:p>
            <a:pPr marL="333375" indent="-333375" algn="l" eaLnBrk="1" hangingPunct="1">
              <a:spcBef>
                <a:spcPts val="800"/>
              </a:spcBef>
              <a:buFont typeface="Arial"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3200" dirty="0"/>
              <a:t>An US company named as Union Carbide was responsible</a:t>
            </a:r>
          </a:p>
          <a:p>
            <a:pPr marL="333375" indent="-333375" algn="l" eaLnBrk="1" hangingPunct="1">
              <a:spcBef>
                <a:spcPts val="800"/>
              </a:spcBef>
              <a:buFont typeface="Arial"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3200" dirty="0"/>
              <a:t>It was a pesticide company and was producing </a:t>
            </a:r>
            <a:r>
              <a:rPr lang="en-US" altLang="en-US" sz="3200" dirty="0" err="1"/>
              <a:t>sevin</a:t>
            </a:r>
            <a:r>
              <a:rPr lang="en-US" altLang="en-US" sz="3200" dirty="0"/>
              <a:t>.</a:t>
            </a:r>
          </a:p>
          <a:p>
            <a:pPr marL="333375" indent="-333375" algn="l" eaLnBrk="1" hangingPunct="1">
              <a:spcBef>
                <a:spcPts val="800"/>
              </a:spcBef>
              <a:buFont typeface="Arial"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3200" dirty="0"/>
              <a:t>Tragedy happened due to the leak of 42 tones of methyl isocyanate (MIC) gas</a:t>
            </a:r>
          </a:p>
          <a:p>
            <a:pPr marL="333375" indent="-333375" algn="l" eaLnBrk="1" hangingPunct="1">
              <a:spcBef>
                <a:spcPts val="800"/>
              </a:spcBef>
              <a:buFont typeface="Arial" pitchFamily="34" charset="0"/>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altLang="en-US" sz="3200" dirty="0"/>
              <a:t>Killed around 10000 people in 3 days &amp; around 25000 there after </a:t>
            </a:r>
            <a:r>
              <a:rPr lang="en-US" altLang="en-US" sz="3200" dirty="0" err="1"/>
              <a:t>upto</a:t>
            </a:r>
            <a:r>
              <a:rPr lang="en-US" altLang="en-US" sz="3200" dirty="0"/>
              <a:t> now.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p:cNvPicPr>
            <a:picLocks noChangeAspect="1" noChangeArrowheads="1"/>
          </p:cNvPicPr>
          <p:nvPr/>
        </p:nvPicPr>
        <p:blipFill>
          <a:blip r:embed="rId3"/>
          <a:srcRect/>
          <a:stretch>
            <a:fillRect/>
          </a:stretch>
        </p:blipFill>
        <p:spPr bwMode="auto">
          <a:xfrm>
            <a:off x="0" y="0"/>
            <a:ext cx="5759451" cy="4222750"/>
          </a:xfrm>
          <a:prstGeom prst="rect">
            <a:avLst/>
          </a:prstGeom>
          <a:noFill/>
          <a:ln w="9525">
            <a:noFill/>
            <a:round/>
            <a:headEnd/>
            <a:tailEnd/>
          </a:ln>
        </p:spPr>
      </p:pic>
      <p:pic>
        <p:nvPicPr>
          <p:cNvPr id="17411" name="Picture 2"/>
          <p:cNvPicPr>
            <a:picLocks noChangeAspect="1" noChangeArrowheads="1"/>
          </p:cNvPicPr>
          <p:nvPr/>
        </p:nvPicPr>
        <p:blipFill>
          <a:blip r:embed="rId4"/>
          <a:srcRect/>
          <a:stretch>
            <a:fillRect/>
          </a:stretch>
        </p:blipFill>
        <p:spPr bwMode="auto">
          <a:xfrm>
            <a:off x="5759451" y="2519364"/>
            <a:ext cx="6479116" cy="4319587"/>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3"/>
          <a:srcRect/>
          <a:stretch>
            <a:fillRect/>
          </a:stretch>
        </p:blipFill>
        <p:spPr bwMode="auto">
          <a:xfrm>
            <a:off x="480484" y="539750"/>
            <a:ext cx="11040533" cy="594042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609600" y="319089"/>
            <a:ext cx="7791451" cy="1049337"/>
          </a:xfrm>
        </p:spPr>
        <p:txBody>
          <a:bodyPr lIns="0" tIns="0" rIns="0" bIns="0"/>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a:t>Chernobyl disaster:  </a:t>
            </a:r>
          </a:p>
        </p:txBody>
      </p:sp>
      <p:sp>
        <p:nvSpPr>
          <p:cNvPr id="21507" name="Rectangle 2"/>
          <p:cNvSpPr>
            <a:spLocks noGrp="1" noChangeArrowheads="1"/>
          </p:cNvSpPr>
          <p:nvPr>
            <p:ph type="body" idx="1"/>
          </p:nvPr>
        </p:nvSpPr>
        <p:spPr>
          <a:xfrm>
            <a:off x="609600" y="1600200"/>
            <a:ext cx="10966451" cy="4432300"/>
          </a:xfrm>
        </p:spPr>
        <p:txBody>
          <a:bodyPr lIns="0" tIns="0" rIns="0" bIns="0"/>
          <a:lstStyle/>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Happened in Chernobyl, in Ukraine, the part of previous USSR(Ukrainian Soviet Socialist Republic) and now in Russia.</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Happened due to the break down of a nuclear power-plant.</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In the year of 1986,  On April 26</a:t>
            </a:r>
            <a:r>
              <a:rPr lang="en-US" altLang="en-US" baseline="33000"/>
              <a:t>th</a:t>
            </a:r>
            <a:r>
              <a:rPr lang="en-US" altLang="en-US"/>
              <a:t> at 1:23:45a.m. </a:t>
            </a:r>
          </a:p>
          <a:p>
            <a:pPr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en-US"/>
              <a:t>It destroyed around 3,36,000 people's life.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a:srcRect/>
          <a:stretch>
            <a:fillRect/>
          </a:stretch>
        </p:blipFill>
        <p:spPr bwMode="auto">
          <a:xfrm>
            <a:off x="480485" y="360363"/>
            <a:ext cx="10799233" cy="611981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noChangeArrowheads="1"/>
          </p:cNvPicPr>
          <p:nvPr/>
        </p:nvPicPr>
        <p:blipFill>
          <a:blip r:embed="rId3"/>
          <a:srcRect/>
          <a:stretch>
            <a:fillRect/>
          </a:stretch>
        </p:blipFill>
        <p:spPr bwMode="auto">
          <a:xfrm>
            <a:off x="719667" y="539751"/>
            <a:ext cx="11040533" cy="611981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884</TotalTime>
  <Words>7709</Words>
  <Application>Microsoft Office PowerPoint</Application>
  <PresentationFormat>Widescreen</PresentationFormat>
  <Paragraphs>701</Paragraphs>
  <Slides>122</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122</vt:i4>
      </vt:variant>
    </vt:vector>
  </HeadingPairs>
  <TitlesOfParts>
    <vt:vector size="134" baseType="lpstr">
      <vt:lpstr>Arial</vt:lpstr>
      <vt:lpstr>Arial Bold</vt:lpstr>
      <vt:lpstr>Calibri</vt:lpstr>
      <vt:lpstr>Calibri Light</vt:lpstr>
      <vt:lpstr>Cambria</vt:lpstr>
      <vt:lpstr>Georgia</vt:lpstr>
      <vt:lpstr>Georgia Bold Italic</vt:lpstr>
      <vt:lpstr>Times New Roman</vt:lpstr>
      <vt:lpstr>TimesNewRomanPS-BoldMT</vt:lpstr>
      <vt:lpstr>TimesNewRomanPSMT</vt:lpstr>
      <vt:lpstr>Wingdings</vt:lpstr>
      <vt:lpstr>Office Theme</vt:lpstr>
      <vt:lpstr>PowerPoint Presentation</vt:lpstr>
      <vt:lpstr>PowerPoint Presentation</vt:lpstr>
      <vt:lpstr>Objectives and guiding principles of environmental studies</vt:lpstr>
      <vt:lpstr>PowerPoint Presentation</vt:lpstr>
      <vt:lpstr>PowerPoint Presentation</vt:lpstr>
      <vt:lpstr>Atmosphere</vt:lpstr>
      <vt:lpstr>Hydrosphere</vt:lpstr>
      <vt:lpstr>Lithosphere (Land):</vt:lpstr>
      <vt:lpstr>Biosphere</vt:lpstr>
      <vt:lpstr>PowerPoint Presentation</vt:lpstr>
      <vt:lpstr>PowerPoint Presentation</vt:lpstr>
      <vt:lpstr>PowerPoint Presentation</vt:lpstr>
      <vt:lpstr>PowerPoint Presentation</vt:lpstr>
      <vt:lpstr>Components of Environment</vt:lpstr>
      <vt:lpstr>PowerPoint Presentation</vt:lpstr>
      <vt:lpstr>PowerPoint Presentation</vt:lpstr>
      <vt:lpstr>PowerPoint Presentation</vt:lpstr>
      <vt:lpstr>PowerPoint Presentation</vt:lpstr>
      <vt:lpstr>PowerPoint Presentation</vt:lpstr>
      <vt:lpstr>Structure of atmosphere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Humans Degrade Natural Capital</vt:lpstr>
      <vt:lpstr>PowerPoint Presentation</vt:lpstr>
      <vt:lpstr>Components Of Environment</vt:lpstr>
      <vt:lpstr>General Impacts: </vt:lpstr>
      <vt:lpstr>PowerPoint Presentation</vt:lpstr>
      <vt:lpstr>PowerPoint Presentation</vt:lpstr>
      <vt:lpstr>PowerPoint Presentation</vt:lpstr>
      <vt:lpstr>PowerPoint Presentation</vt:lpstr>
      <vt:lpstr>PowerPoint Presentation</vt:lpstr>
      <vt:lpstr>PowerPoint Presentation</vt:lpstr>
      <vt:lpstr>Chernobyl disaster:  </vt:lpstr>
      <vt:lpstr>PowerPoint Presentation</vt:lpstr>
      <vt:lpstr>PowerPoint Presentation</vt:lpstr>
      <vt:lpstr>Second world war:</vt:lpstr>
      <vt:lpstr>PowerPoint Presentation</vt:lpstr>
      <vt:lpstr>PowerPoint Presentation</vt:lpstr>
      <vt:lpstr>Minamata disaster:</vt:lpstr>
      <vt:lpstr>PowerPoint Presentation</vt:lpstr>
      <vt:lpstr>PowerPoint Presentation</vt:lpstr>
      <vt:lpstr>Endosulphan tragedy:</vt:lpstr>
      <vt:lpstr>PowerPoint Presentation</vt:lpstr>
      <vt:lpstr>PowerPoint Presentation</vt:lpstr>
      <vt:lpstr>PowerPoint Presentation</vt:lpstr>
      <vt:lpstr>Industry: A curse or a boon?</vt:lpstr>
      <vt:lpstr>PowerPoint Presentation</vt:lpstr>
      <vt:lpstr>PowerPoint Presentation</vt:lpstr>
      <vt:lpstr>PowerPoint Presentation</vt:lpstr>
      <vt:lpstr>Transport: Can any one imagine life without                                    transport?      </vt:lpstr>
      <vt:lpstr>PowerPoint Presentation</vt:lpstr>
      <vt:lpstr>PowerPoint Presentation</vt:lpstr>
      <vt:lpstr>PowerPoint Presentation</vt:lpstr>
      <vt:lpstr>PowerPoint Presentation</vt:lpstr>
      <vt:lpstr>PowerPoint Presentation</vt:lpstr>
      <vt:lpstr>Mining: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G Nagendra</dc:creator>
  <cp:lastModifiedBy>Webinar soas</cp:lastModifiedBy>
  <cp:revision>115</cp:revision>
  <dcterms:created xsi:type="dcterms:W3CDTF">2019-08-26T05:45:41Z</dcterms:created>
  <dcterms:modified xsi:type="dcterms:W3CDTF">2022-09-13T06:57:17Z</dcterms:modified>
</cp:coreProperties>
</file>